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Futura Bold" charset="1" panose="020B0702020204020203"/>
      <p:regular r:id="rId15"/>
    </p:embeddedFont>
    <p:embeddedFont>
      <p:font typeface="Heading Now 91-98 Bold" charset="1" panose="00000000000000000000"/>
      <p:regular r:id="rId16"/>
    </p:embeddedFont>
    <p:embeddedFont>
      <p:font typeface="Futura" charset="1" panose="020B0502020204020303"/>
      <p:regular r:id="rId17"/>
    </p:embeddedFont>
    <p:embeddedFont>
      <p:font typeface="Bungee" charset="1" panose="00000000000000000000"/>
      <p:regular r:id="rId18"/>
    </p:embeddedFont>
    <p:embeddedFont>
      <p:font typeface="Futura Bold Italics" charset="1" panose="020B07020202040902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jpe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30" Target="../media/image2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30.jpeg" Type="http://schemas.openxmlformats.org/officeDocument/2006/relationships/image"/><Relationship Id="rId15" Target="../media/image31.pn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15.png" Type="http://schemas.openxmlformats.org/officeDocument/2006/relationships/image"/><Relationship Id="rId19" Target="../media/image27.png" Type="http://schemas.openxmlformats.org/officeDocument/2006/relationships/image"/><Relationship Id="rId2" Target="../media/image1.png" Type="http://schemas.openxmlformats.org/officeDocument/2006/relationships/image"/><Relationship Id="rId20" Target="../media/image28.svg" Type="http://schemas.openxmlformats.org/officeDocument/2006/relationships/image"/><Relationship Id="rId21" Target="../media/image32.png" Type="http://schemas.openxmlformats.org/officeDocument/2006/relationships/image"/><Relationship Id="rId22" Target="../media/image33.svg" Type="http://schemas.openxmlformats.org/officeDocument/2006/relationships/image"/><Relationship Id="rId23" Target="../media/image17.png" Type="http://schemas.openxmlformats.org/officeDocument/2006/relationships/image"/><Relationship Id="rId24" Target="../media/image18.svg" Type="http://schemas.openxmlformats.org/officeDocument/2006/relationships/image"/><Relationship Id="rId25" Target="../media/image29.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31.png" Type="http://schemas.openxmlformats.org/officeDocument/2006/relationships/image"/><Relationship Id="rId15" Target="../media/image11.png" Type="http://schemas.openxmlformats.org/officeDocument/2006/relationships/image"/><Relationship Id="rId16" Target="../media/image12.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19" Target="slide4.xml" Type="http://schemas.openxmlformats.org/officeDocument/2006/relationships/slide"/><Relationship Id="rId2" Target="../media/image1.png" Type="http://schemas.openxmlformats.org/officeDocument/2006/relationships/image"/><Relationship Id="rId20" Target="slide5.xml" Type="http://schemas.openxmlformats.org/officeDocument/2006/relationships/slide"/><Relationship Id="rId21" Target="../media/image19.png" Type="http://schemas.openxmlformats.org/officeDocument/2006/relationships/image"/><Relationship Id="rId22" Target="../media/image20.svg" Type="http://schemas.openxmlformats.org/officeDocument/2006/relationships/image"/><Relationship Id="rId23" Target="../media/image15.png" Type="http://schemas.openxmlformats.org/officeDocument/2006/relationships/image"/><Relationship Id="rId24" Target="../media/image27.png" Type="http://schemas.openxmlformats.org/officeDocument/2006/relationships/image"/><Relationship Id="rId25" Target="../media/image28.svg" Type="http://schemas.openxmlformats.org/officeDocument/2006/relationships/image"/><Relationship Id="rId26" Target="../media/image17.png" Type="http://schemas.openxmlformats.org/officeDocument/2006/relationships/image"/><Relationship Id="rId27" Target="../media/image18.svg" Type="http://schemas.openxmlformats.org/officeDocument/2006/relationships/image"/><Relationship Id="rId28" Target="slide6.xml" Type="http://schemas.openxmlformats.org/officeDocument/2006/relationships/slide"/><Relationship Id="rId29" Target="slide8.xml" Type="http://schemas.openxmlformats.org/officeDocument/2006/relationships/slide"/><Relationship Id="rId3" Target="../media/image2.svg" Type="http://schemas.openxmlformats.org/officeDocument/2006/relationships/image"/><Relationship Id="rId30" Target="../media/image2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14" Target="../media/image15.png" Type="http://schemas.openxmlformats.org/officeDocument/2006/relationships/image"/><Relationship Id="rId15" Target="../media/image11.png" Type="http://schemas.openxmlformats.org/officeDocument/2006/relationships/image"/><Relationship Id="rId16" Target="../media/image12.svg" Type="http://schemas.openxmlformats.org/officeDocument/2006/relationships/image"/><Relationship Id="rId17" Target="../media/image38.pn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39.png" Type="http://schemas.openxmlformats.org/officeDocument/2006/relationships/image"/><Relationship Id="rId21" Target="../media/image40.svg" Type="http://schemas.openxmlformats.org/officeDocument/2006/relationships/image"/><Relationship Id="rId22" Target="../media/image27.png" Type="http://schemas.openxmlformats.org/officeDocument/2006/relationships/image"/><Relationship Id="rId23" Target="../media/image28.svg" Type="http://schemas.openxmlformats.org/officeDocument/2006/relationships/image"/><Relationship Id="rId24" Target="../media/image29.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pn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29.png" Type="http://schemas.openxmlformats.org/officeDocument/2006/relationships/image"/><Relationship Id="rId18" Target="../media/image11.png" Type="http://schemas.openxmlformats.org/officeDocument/2006/relationships/image"/><Relationship Id="rId19" Target="../media/image12.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15.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15.png" Type="http://schemas.openxmlformats.org/officeDocument/2006/relationships/image"/><Relationship Id="rId15" Target="../media/image51.png" Type="http://schemas.openxmlformats.org/officeDocument/2006/relationships/image"/><Relationship Id="rId16" Target="../media/image52.png" Type="http://schemas.openxmlformats.org/officeDocument/2006/relationships/image"/><Relationship Id="rId17" Target="../media/image17.png" Type="http://schemas.openxmlformats.org/officeDocument/2006/relationships/image"/><Relationship Id="rId18" Target="../media/image18.svg" Type="http://schemas.openxmlformats.org/officeDocument/2006/relationships/image"/><Relationship Id="rId19" Target="../media/image2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29.png" Type="http://schemas.openxmlformats.org/officeDocument/2006/relationships/image"/><Relationship Id="rId15" Target="../media/image11.png" Type="http://schemas.openxmlformats.org/officeDocument/2006/relationships/image"/><Relationship Id="rId16" Target="../media/image12.svg" Type="http://schemas.openxmlformats.org/officeDocument/2006/relationships/image"/><Relationship Id="rId17" Target="../media/image53.png" Type="http://schemas.openxmlformats.org/officeDocument/2006/relationships/image"/><Relationship Id="rId18" Target="../media/image54.pn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15.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57.png" Type="http://schemas.openxmlformats.org/officeDocument/2006/relationships/image"/><Relationship Id="rId17" Target="../media/image17.png" Type="http://schemas.openxmlformats.org/officeDocument/2006/relationships/image"/><Relationship Id="rId18" Target="../media/image18.svg" Type="http://schemas.openxmlformats.org/officeDocument/2006/relationships/image"/><Relationship Id="rId19" Target="../media/image15.png" Type="http://schemas.openxmlformats.org/officeDocument/2006/relationships/image"/><Relationship Id="rId2" Target="../media/image1.png" Type="http://schemas.openxmlformats.org/officeDocument/2006/relationships/image"/><Relationship Id="rId20" Target="../media/image29.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55.png" Type="http://schemas.openxmlformats.org/officeDocument/2006/relationships/image"/><Relationship Id="rId15" Target="../media/image56.svg" Type="http://schemas.openxmlformats.org/officeDocument/2006/relationships/image"/><Relationship Id="rId16" Target="../media/image58.pn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15.png" Type="http://schemas.openxmlformats.org/officeDocument/2006/relationships/image"/><Relationship Id="rId2" Target="../media/image1.png" Type="http://schemas.openxmlformats.org/officeDocument/2006/relationships/image"/><Relationship Id="rId20" Target="../media/image25.png" Type="http://schemas.openxmlformats.org/officeDocument/2006/relationships/image"/><Relationship Id="rId21" Target="../media/image26.svg" Type="http://schemas.openxmlformats.org/officeDocument/2006/relationships/image"/><Relationship Id="rId22" Target="../media/image27.png" Type="http://schemas.openxmlformats.org/officeDocument/2006/relationships/image"/><Relationship Id="rId23" Target="../media/image28.svg" Type="http://schemas.openxmlformats.org/officeDocument/2006/relationships/image"/><Relationship Id="rId24" Target="../media/image59.png" Type="http://schemas.openxmlformats.org/officeDocument/2006/relationships/image"/><Relationship Id="rId25" Target="../media/image60.svg" Type="http://schemas.openxmlformats.org/officeDocument/2006/relationships/image"/><Relationship Id="rId26" Target="https://github.com/NaurahMufidahSantoso/Program-Aplikasi-Pixer-Mover" TargetMode="External" Type="http://schemas.openxmlformats.org/officeDocument/2006/relationships/hyperlink"/><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70222"/>
        </a:solidFill>
      </p:bgPr>
    </p:bg>
    <p:spTree>
      <p:nvGrpSpPr>
        <p:cNvPr id="1" name=""/>
        <p:cNvGrpSpPr/>
        <p:nvPr/>
      </p:nvGrpSpPr>
      <p:grpSpPr>
        <a:xfrm>
          <a:off x="0" y="0"/>
          <a:ext cx="0" cy="0"/>
          <a:chOff x="0" y="0"/>
          <a:chExt cx="0" cy="0"/>
        </a:xfrm>
      </p:grpSpPr>
      <p:sp>
        <p:nvSpPr>
          <p:cNvPr name="Freeform 2" id="2"/>
          <p:cNvSpPr/>
          <p:nvPr/>
        </p:nvSpPr>
        <p:spPr>
          <a:xfrm flipH="false" flipV="false" rot="0">
            <a:off x="14422221" y="-3231218"/>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97877" y="-1318936"/>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0872383" y="-2582550"/>
            <a:ext cx="12356230" cy="7290176"/>
          </a:xfrm>
          <a:custGeom>
            <a:avLst/>
            <a:gdLst/>
            <a:ahLst/>
            <a:cxnLst/>
            <a:rect r="r" b="b" t="t" l="l"/>
            <a:pathLst>
              <a:path h="7290176" w="12356230">
                <a:moveTo>
                  <a:pt x="12356230" y="0"/>
                </a:moveTo>
                <a:lnTo>
                  <a:pt x="0" y="0"/>
                </a:lnTo>
                <a:lnTo>
                  <a:pt x="0" y="7290176"/>
                </a:lnTo>
                <a:lnTo>
                  <a:pt x="12356230" y="7290176"/>
                </a:lnTo>
                <a:lnTo>
                  <a:pt x="1235623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2980917" y="-2515238"/>
            <a:ext cx="17050696" cy="15438630"/>
          </a:xfrm>
          <a:custGeom>
            <a:avLst/>
            <a:gdLst/>
            <a:ahLst/>
            <a:cxnLst/>
            <a:rect r="r" b="b" t="t" l="l"/>
            <a:pathLst>
              <a:path h="15438630" w="17050696">
                <a:moveTo>
                  <a:pt x="17050696" y="0"/>
                </a:moveTo>
                <a:lnTo>
                  <a:pt x="0" y="0"/>
                </a:lnTo>
                <a:lnTo>
                  <a:pt x="0" y="15438630"/>
                </a:lnTo>
                <a:lnTo>
                  <a:pt x="17050696" y="15438630"/>
                </a:lnTo>
                <a:lnTo>
                  <a:pt x="17050696" y="0"/>
                </a:lnTo>
                <a:close/>
              </a:path>
            </a:pathLst>
          </a:custGeom>
          <a:blipFill>
            <a:blip r:embed="rId8">
              <a:alphaModFix amt="91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7930627" y="3754170"/>
            <a:ext cx="12356230" cy="7290176"/>
          </a:xfrm>
          <a:custGeom>
            <a:avLst/>
            <a:gdLst/>
            <a:ahLst/>
            <a:cxnLst/>
            <a:rect r="r" b="b" t="t" l="l"/>
            <a:pathLst>
              <a:path h="7290176" w="12356230">
                <a:moveTo>
                  <a:pt x="12356229" y="0"/>
                </a:moveTo>
                <a:lnTo>
                  <a:pt x="0" y="0"/>
                </a:lnTo>
                <a:lnTo>
                  <a:pt x="0" y="7290176"/>
                </a:lnTo>
                <a:lnTo>
                  <a:pt x="12356229" y="7290176"/>
                </a:lnTo>
                <a:lnTo>
                  <a:pt x="1235622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486119" y="1028700"/>
            <a:ext cx="772529" cy="531114"/>
          </a:xfrm>
          <a:custGeom>
            <a:avLst/>
            <a:gdLst/>
            <a:ahLst/>
            <a:cxnLst/>
            <a:rect r="r" b="b" t="t" l="l"/>
            <a:pathLst>
              <a:path h="531114" w="772529">
                <a:moveTo>
                  <a:pt x="0" y="0"/>
                </a:moveTo>
                <a:lnTo>
                  <a:pt x="772529" y="0"/>
                </a:lnTo>
                <a:lnTo>
                  <a:pt x="772529" y="531114"/>
                </a:lnTo>
                <a:lnTo>
                  <a:pt x="0" y="5311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a:grpSpLocks noChangeAspect="true"/>
          </p:cNvGrpSpPr>
          <p:nvPr/>
        </p:nvGrpSpPr>
        <p:grpSpPr>
          <a:xfrm rot="0">
            <a:off x="1147770" y="-1811315"/>
            <a:ext cx="7674302" cy="10635427"/>
            <a:chOff x="0" y="0"/>
            <a:chExt cx="3230879" cy="4477511"/>
          </a:xfrm>
        </p:grpSpPr>
        <p:sp>
          <p:nvSpPr>
            <p:cNvPr name="Freeform 9" id="9"/>
            <p:cNvSpPr/>
            <p:nvPr/>
          </p:nvSpPr>
          <p:spPr>
            <a:xfrm flipH="false" flipV="false" rot="0">
              <a:off x="0" y="0"/>
              <a:ext cx="3230879" cy="4477511"/>
            </a:xfrm>
            <a:custGeom>
              <a:avLst/>
              <a:gdLst/>
              <a:ahLst/>
              <a:cxnLst/>
              <a:rect r="r" b="b" t="t" l="l"/>
              <a:pathLst>
                <a:path h="4477511" w="3230879">
                  <a:moveTo>
                    <a:pt x="3230879" y="4477511"/>
                  </a:moveTo>
                  <a:lnTo>
                    <a:pt x="0" y="4477511"/>
                  </a:lnTo>
                  <a:lnTo>
                    <a:pt x="0" y="0"/>
                  </a:lnTo>
                  <a:lnTo>
                    <a:pt x="3230879" y="0"/>
                  </a:lnTo>
                  <a:lnTo>
                    <a:pt x="3230879" y="4477511"/>
                  </a:lnTo>
                  <a:close/>
                </a:path>
              </a:pathLst>
            </a:custGeom>
            <a:blipFill>
              <a:blip r:embed="rId14"/>
              <a:stretch>
                <a:fillRect l="0" t="-22" r="0" b="-22"/>
              </a:stretch>
            </a:blipFill>
          </p:spPr>
        </p:sp>
        <p:sp>
          <p:nvSpPr>
            <p:cNvPr name="Freeform 10" id="10"/>
            <p:cNvSpPr/>
            <p:nvPr/>
          </p:nvSpPr>
          <p:spPr>
            <a:xfrm flipH="false" flipV="false" rot="0">
              <a:off x="31887" y="-8355"/>
              <a:ext cx="3179243" cy="4416994"/>
            </a:xfrm>
            <a:custGeom>
              <a:avLst/>
              <a:gdLst/>
              <a:ahLst/>
              <a:cxnLst/>
              <a:rect r="r" b="b" t="t" l="l"/>
              <a:pathLst>
                <a:path h="4416994" w="3179243">
                  <a:moveTo>
                    <a:pt x="2234484" y="3209045"/>
                  </a:moveTo>
                  <a:cubicBezTo>
                    <a:pt x="2216733" y="3125350"/>
                    <a:pt x="2208707" y="3041472"/>
                    <a:pt x="2224622" y="2956701"/>
                  </a:cubicBezTo>
                  <a:cubicBezTo>
                    <a:pt x="2274301" y="2692083"/>
                    <a:pt x="2569154" y="2525080"/>
                    <a:pt x="2741218" y="2347165"/>
                  </a:cubicBezTo>
                  <a:cubicBezTo>
                    <a:pt x="3043007" y="2035119"/>
                    <a:pt x="3179243" y="1571340"/>
                    <a:pt x="3094168" y="1145649"/>
                  </a:cubicBezTo>
                  <a:cubicBezTo>
                    <a:pt x="3009094" y="719956"/>
                    <a:pt x="2705070" y="344166"/>
                    <a:pt x="2306528" y="172082"/>
                  </a:cubicBezTo>
                  <a:cubicBezTo>
                    <a:pt x="1907986" y="0"/>
                    <a:pt x="1425989" y="36399"/>
                    <a:pt x="1057811" y="266385"/>
                  </a:cubicBezTo>
                  <a:cubicBezTo>
                    <a:pt x="726815" y="473146"/>
                    <a:pt x="499382" y="816601"/>
                    <a:pt x="361482" y="1181695"/>
                  </a:cubicBezTo>
                  <a:cubicBezTo>
                    <a:pt x="223581" y="1546790"/>
                    <a:pt x="166658" y="1936581"/>
                    <a:pt x="110635" y="2322809"/>
                  </a:cubicBezTo>
                  <a:cubicBezTo>
                    <a:pt x="53608" y="2715948"/>
                    <a:pt x="0" y="3135087"/>
                    <a:pt x="166656" y="3495690"/>
                  </a:cubicBezTo>
                  <a:cubicBezTo>
                    <a:pt x="361245" y="3916734"/>
                    <a:pt x="811812" y="4157209"/>
                    <a:pt x="1254118" y="4296871"/>
                  </a:cubicBezTo>
                  <a:cubicBezTo>
                    <a:pt x="1473079" y="4366010"/>
                    <a:pt x="1714871" y="4416994"/>
                    <a:pt x="1928132" y="4331881"/>
                  </a:cubicBezTo>
                  <a:cubicBezTo>
                    <a:pt x="2129295" y="4251595"/>
                    <a:pt x="2270860" y="4057760"/>
                    <a:pt x="2326725" y="3848482"/>
                  </a:cubicBezTo>
                  <a:cubicBezTo>
                    <a:pt x="2385320" y="3628956"/>
                    <a:pt x="2279137" y="3419580"/>
                    <a:pt x="2234484" y="3209045"/>
                  </a:cubicBezTo>
                  <a:close/>
                </a:path>
              </a:pathLst>
            </a:custGeom>
            <a:blipFill>
              <a:blip r:embed="rId15"/>
              <a:stretch>
                <a:fillRect l="-53657" t="0" r="-60763" b="0"/>
              </a:stretch>
            </a:blipFill>
          </p:spPr>
        </p:sp>
      </p:grpSp>
      <p:grpSp>
        <p:nvGrpSpPr>
          <p:cNvPr name="Group 11" id="11"/>
          <p:cNvGrpSpPr/>
          <p:nvPr/>
        </p:nvGrpSpPr>
        <p:grpSpPr>
          <a:xfrm rot="0">
            <a:off x="4344376" y="7800821"/>
            <a:ext cx="6108620" cy="814046"/>
            <a:chOff x="0" y="0"/>
            <a:chExt cx="1163433" cy="155041"/>
          </a:xfrm>
        </p:grpSpPr>
        <p:sp>
          <p:nvSpPr>
            <p:cNvPr name="Freeform 12" id="12"/>
            <p:cNvSpPr/>
            <p:nvPr/>
          </p:nvSpPr>
          <p:spPr>
            <a:xfrm flipH="false" flipV="false" rot="0">
              <a:off x="0" y="0"/>
              <a:ext cx="1163433" cy="155041"/>
            </a:xfrm>
            <a:custGeom>
              <a:avLst/>
              <a:gdLst/>
              <a:ahLst/>
              <a:cxnLst/>
              <a:rect r="r" b="b" t="t" l="l"/>
              <a:pathLst>
                <a:path h="155041" w="1163433">
                  <a:moveTo>
                    <a:pt x="581717" y="0"/>
                  </a:moveTo>
                  <a:cubicBezTo>
                    <a:pt x="260443" y="0"/>
                    <a:pt x="0" y="34707"/>
                    <a:pt x="0" y="77521"/>
                  </a:cubicBezTo>
                  <a:cubicBezTo>
                    <a:pt x="0" y="120334"/>
                    <a:pt x="260443" y="155041"/>
                    <a:pt x="581717" y="155041"/>
                  </a:cubicBezTo>
                  <a:cubicBezTo>
                    <a:pt x="902990" y="155041"/>
                    <a:pt x="1163433" y="120334"/>
                    <a:pt x="1163433" y="77521"/>
                  </a:cubicBezTo>
                  <a:cubicBezTo>
                    <a:pt x="1163433" y="34707"/>
                    <a:pt x="902990" y="0"/>
                    <a:pt x="581717" y="0"/>
                  </a:cubicBezTo>
                  <a:close/>
                </a:path>
              </a:pathLst>
            </a:custGeom>
            <a:solidFill>
              <a:srgbClr val="270222"/>
            </a:solidFill>
          </p:spPr>
        </p:sp>
        <p:sp>
          <p:nvSpPr>
            <p:cNvPr name="TextBox 13" id="13"/>
            <p:cNvSpPr txBox="true"/>
            <p:nvPr/>
          </p:nvSpPr>
          <p:spPr>
            <a:xfrm>
              <a:off x="109072" y="43110"/>
              <a:ext cx="945289" cy="97396"/>
            </a:xfrm>
            <a:prstGeom prst="rect">
              <a:avLst/>
            </a:prstGeom>
          </p:spPr>
          <p:txBody>
            <a:bodyPr anchor="ctr" rtlCol="false" tIns="50800" lIns="50800" bIns="50800" rIns="50800"/>
            <a:lstStyle/>
            <a:p>
              <a:pPr algn="ctr">
                <a:lnSpc>
                  <a:spcPts val="1743"/>
                </a:lnSpc>
              </a:pPr>
            </a:p>
          </p:txBody>
        </p:sp>
      </p:grpSp>
      <p:sp>
        <p:nvSpPr>
          <p:cNvPr name="Freeform 14" id="14"/>
          <p:cNvSpPr/>
          <p:nvPr/>
        </p:nvSpPr>
        <p:spPr>
          <a:xfrm flipH="false" flipV="false" rot="0">
            <a:off x="2779346" y="-206224"/>
            <a:ext cx="6421804" cy="6180987"/>
          </a:xfrm>
          <a:custGeom>
            <a:avLst/>
            <a:gdLst/>
            <a:ahLst/>
            <a:cxnLst/>
            <a:rect r="r" b="b" t="t" l="l"/>
            <a:pathLst>
              <a:path h="6180987" w="6421804">
                <a:moveTo>
                  <a:pt x="0" y="0"/>
                </a:moveTo>
                <a:lnTo>
                  <a:pt x="6421804" y="0"/>
                </a:lnTo>
                <a:lnTo>
                  <a:pt x="6421804" y="6180987"/>
                </a:lnTo>
                <a:lnTo>
                  <a:pt x="0" y="6180987"/>
                </a:lnTo>
                <a:lnTo>
                  <a:pt x="0" y="0"/>
                </a:lnTo>
                <a:close/>
              </a:path>
            </a:pathLst>
          </a:custGeom>
          <a:blipFill>
            <a:blip r:embed="rId16"/>
            <a:stretch>
              <a:fillRect l="0" t="0" r="0" b="0"/>
            </a:stretch>
          </a:blipFill>
        </p:spPr>
      </p:sp>
      <p:sp>
        <p:nvSpPr>
          <p:cNvPr name="Freeform 15" id="15"/>
          <p:cNvSpPr/>
          <p:nvPr/>
        </p:nvSpPr>
        <p:spPr>
          <a:xfrm flipH="false" flipV="false" rot="0">
            <a:off x="4344376" y="2290052"/>
            <a:ext cx="4965216" cy="5946367"/>
          </a:xfrm>
          <a:custGeom>
            <a:avLst/>
            <a:gdLst/>
            <a:ahLst/>
            <a:cxnLst/>
            <a:rect r="r" b="b" t="t" l="l"/>
            <a:pathLst>
              <a:path h="5946367" w="4965216">
                <a:moveTo>
                  <a:pt x="0" y="0"/>
                </a:moveTo>
                <a:lnTo>
                  <a:pt x="4965216" y="0"/>
                </a:lnTo>
                <a:lnTo>
                  <a:pt x="4965216" y="5946367"/>
                </a:lnTo>
                <a:lnTo>
                  <a:pt x="0" y="5946367"/>
                </a:lnTo>
                <a:lnTo>
                  <a:pt x="0" y="0"/>
                </a:lnTo>
                <a:close/>
              </a:path>
            </a:pathLst>
          </a:custGeom>
          <a:blipFill>
            <a:blip r:embed="rId17"/>
            <a:stretch>
              <a:fillRect l="0" t="0" r="0" b="0"/>
            </a:stretch>
          </a:blipFill>
        </p:spPr>
      </p:sp>
      <p:sp>
        <p:nvSpPr>
          <p:cNvPr name="Freeform 16" id="16"/>
          <p:cNvSpPr/>
          <p:nvPr/>
        </p:nvSpPr>
        <p:spPr>
          <a:xfrm flipH="true" flipV="false" rot="0">
            <a:off x="2363662" y="8329391"/>
            <a:ext cx="5381725" cy="961983"/>
          </a:xfrm>
          <a:custGeom>
            <a:avLst/>
            <a:gdLst/>
            <a:ahLst/>
            <a:cxnLst/>
            <a:rect r="r" b="b" t="t" l="l"/>
            <a:pathLst>
              <a:path h="961983" w="5381725">
                <a:moveTo>
                  <a:pt x="5381725" y="0"/>
                </a:moveTo>
                <a:lnTo>
                  <a:pt x="0" y="0"/>
                </a:lnTo>
                <a:lnTo>
                  <a:pt x="0" y="961983"/>
                </a:lnTo>
                <a:lnTo>
                  <a:pt x="5381725" y="961983"/>
                </a:lnTo>
                <a:lnTo>
                  <a:pt x="5381725"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0705194" y="8207844"/>
            <a:ext cx="1099038" cy="1099038"/>
          </a:xfrm>
          <a:custGeom>
            <a:avLst/>
            <a:gdLst/>
            <a:ahLst/>
            <a:cxnLst/>
            <a:rect r="r" b="b" t="t" l="l"/>
            <a:pathLst>
              <a:path h="1099038" w="1099038">
                <a:moveTo>
                  <a:pt x="0" y="0"/>
                </a:moveTo>
                <a:lnTo>
                  <a:pt x="1099038" y="0"/>
                </a:lnTo>
                <a:lnTo>
                  <a:pt x="1099038" y="1099038"/>
                </a:lnTo>
                <a:lnTo>
                  <a:pt x="0" y="109903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true" flipV="false" rot="0">
            <a:off x="10990939" y="8332057"/>
            <a:ext cx="546413" cy="777813"/>
          </a:xfrm>
          <a:custGeom>
            <a:avLst/>
            <a:gdLst/>
            <a:ahLst/>
            <a:cxnLst/>
            <a:rect r="r" b="b" t="t" l="l"/>
            <a:pathLst>
              <a:path h="777813" w="546413">
                <a:moveTo>
                  <a:pt x="546413" y="0"/>
                </a:moveTo>
                <a:lnTo>
                  <a:pt x="0" y="0"/>
                </a:lnTo>
                <a:lnTo>
                  <a:pt x="0" y="777813"/>
                </a:lnTo>
                <a:lnTo>
                  <a:pt x="546413" y="777813"/>
                </a:lnTo>
                <a:lnTo>
                  <a:pt x="546413"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9" id="19"/>
          <p:cNvSpPr txBox="true"/>
          <p:nvPr/>
        </p:nvSpPr>
        <p:spPr>
          <a:xfrm rot="0">
            <a:off x="10351980" y="1957238"/>
            <a:ext cx="9560198" cy="1196981"/>
          </a:xfrm>
          <a:prstGeom prst="rect">
            <a:avLst/>
          </a:prstGeom>
        </p:spPr>
        <p:txBody>
          <a:bodyPr anchor="t" rtlCol="false" tIns="0" lIns="0" bIns="0" rIns="0">
            <a:spAutoFit/>
          </a:bodyPr>
          <a:lstStyle/>
          <a:p>
            <a:pPr algn="l">
              <a:lnSpc>
                <a:spcPts val="7600"/>
              </a:lnSpc>
            </a:pPr>
            <a:r>
              <a:rPr lang="en-US" sz="8000" b="true">
                <a:solidFill>
                  <a:srgbClr val="FFFFFF"/>
                </a:solidFill>
                <a:latin typeface="Futura Bold"/>
                <a:ea typeface="Futura Bold"/>
                <a:cs typeface="Futura Bold"/>
                <a:sym typeface="Futura Bold"/>
              </a:rPr>
              <a:t>Tugas Akhir DSK</a:t>
            </a:r>
          </a:p>
        </p:txBody>
      </p:sp>
      <p:sp>
        <p:nvSpPr>
          <p:cNvPr name="Freeform 20" id="20"/>
          <p:cNvSpPr/>
          <p:nvPr/>
        </p:nvSpPr>
        <p:spPr>
          <a:xfrm flipH="true" flipV="false" rot="0">
            <a:off x="-5540127" y="888708"/>
            <a:ext cx="8067600" cy="6938136"/>
          </a:xfrm>
          <a:custGeom>
            <a:avLst/>
            <a:gdLst/>
            <a:ahLst/>
            <a:cxnLst/>
            <a:rect r="r" b="b" t="t" l="l"/>
            <a:pathLst>
              <a:path h="6938136" w="8067600">
                <a:moveTo>
                  <a:pt x="8067600" y="0"/>
                </a:moveTo>
                <a:lnTo>
                  <a:pt x="0" y="0"/>
                </a:lnTo>
                <a:lnTo>
                  <a:pt x="0" y="6938136"/>
                </a:lnTo>
                <a:lnTo>
                  <a:pt x="8067600" y="6938136"/>
                </a:lnTo>
                <a:lnTo>
                  <a:pt x="806760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1" id="21"/>
          <p:cNvSpPr/>
          <p:nvPr/>
        </p:nvSpPr>
        <p:spPr>
          <a:xfrm flipH="true" flipV="false" rot="0">
            <a:off x="14653409" y="-1405882"/>
            <a:ext cx="6000060" cy="5160052"/>
          </a:xfrm>
          <a:custGeom>
            <a:avLst/>
            <a:gdLst/>
            <a:ahLst/>
            <a:cxnLst/>
            <a:rect r="r" b="b" t="t" l="l"/>
            <a:pathLst>
              <a:path h="5160052" w="6000060">
                <a:moveTo>
                  <a:pt x="6000060" y="0"/>
                </a:moveTo>
                <a:lnTo>
                  <a:pt x="0" y="0"/>
                </a:lnTo>
                <a:lnTo>
                  <a:pt x="0" y="5160052"/>
                </a:lnTo>
                <a:lnTo>
                  <a:pt x="6000060" y="5160052"/>
                </a:lnTo>
                <a:lnTo>
                  <a:pt x="600006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2" id="22"/>
          <p:cNvSpPr/>
          <p:nvPr/>
        </p:nvSpPr>
        <p:spPr>
          <a:xfrm flipH="false" flipV="false" rot="0">
            <a:off x="1493195" y="5560660"/>
            <a:ext cx="1421318" cy="1421318"/>
          </a:xfrm>
          <a:custGeom>
            <a:avLst/>
            <a:gdLst/>
            <a:ahLst/>
            <a:cxnLst/>
            <a:rect r="r" b="b" t="t" l="l"/>
            <a:pathLst>
              <a:path h="1421318" w="1421318">
                <a:moveTo>
                  <a:pt x="0" y="0"/>
                </a:moveTo>
                <a:lnTo>
                  <a:pt x="1421318" y="0"/>
                </a:lnTo>
                <a:lnTo>
                  <a:pt x="1421318" y="1421318"/>
                </a:lnTo>
                <a:lnTo>
                  <a:pt x="0" y="142131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3" id="23"/>
          <p:cNvSpPr/>
          <p:nvPr/>
        </p:nvSpPr>
        <p:spPr>
          <a:xfrm flipH="false" flipV="false" rot="5305716">
            <a:off x="1981138" y="5991080"/>
            <a:ext cx="673247" cy="560478"/>
          </a:xfrm>
          <a:custGeom>
            <a:avLst/>
            <a:gdLst/>
            <a:ahLst/>
            <a:cxnLst/>
            <a:rect r="r" b="b" t="t" l="l"/>
            <a:pathLst>
              <a:path h="560478" w="673247">
                <a:moveTo>
                  <a:pt x="0" y="0"/>
                </a:moveTo>
                <a:lnTo>
                  <a:pt x="673247" y="0"/>
                </a:lnTo>
                <a:lnTo>
                  <a:pt x="673247" y="560478"/>
                </a:lnTo>
                <a:lnTo>
                  <a:pt x="0" y="56047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4" id="24"/>
          <p:cNvSpPr/>
          <p:nvPr/>
        </p:nvSpPr>
        <p:spPr>
          <a:xfrm flipH="false" flipV="false" rot="0">
            <a:off x="2363662" y="8291755"/>
            <a:ext cx="985595" cy="985595"/>
          </a:xfrm>
          <a:custGeom>
            <a:avLst/>
            <a:gdLst/>
            <a:ahLst/>
            <a:cxnLst/>
            <a:rect r="r" b="b" t="t" l="l"/>
            <a:pathLst>
              <a:path h="985595" w="985595">
                <a:moveTo>
                  <a:pt x="0" y="0"/>
                </a:moveTo>
                <a:lnTo>
                  <a:pt x="985596" y="0"/>
                </a:lnTo>
                <a:lnTo>
                  <a:pt x="985596" y="985595"/>
                </a:lnTo>
                <a:lnTo>
                  <a:pt x="0" y="985595"/>
                </a:lnTo>
                <a:lnTo>
                  <a:pt x="0" y="0"/>
                </a:lnTo>
                <a:close/>
              </a:path>
            </a:pathLst>
          </a:custGeom>
          <a:blipFill>
            <a:blip r:embed="rId30"/>
            <a:stretch>
              <a:fillRect l="0" t="0" r="0" b="0"/>
            </a:stretch>
          </a:blipFill>
        </p:spPr>
      </p:sp>
      <p:sp>
        <p:nvSpPr>
          <p:cNvPr name="TextBox 25" id="25"/>
          <p:cNvSpPr txBox="true"/>
          <p:nvPr/>
        </p:nvSpPr>
        <p:spPr>
          <a:xfrm rot="0">
            <a:off x="10078773" y="3323043"/>
            <a:ext cx="8493210" cy="4503801"/>
          </a:xfrm>
          <a:prstGeom prst="rect">
            <a:avLst/>
          </a:prstGeom>
        </p:spPr>
        <p:txBody>
          <a:bodyPr anchor="t" rtlCol="false" tIns="0" lIns="0" bIns="0" rIns="0">
            <a:spAutoFit/>
          </a:bodyPr>
          <a:lstStyle/>
          <a:p>
            <a:pPr algn="l">
              <a:lnSpc>
                <a:spcPts val="11232"/>
              </a:lnSpc>
            </a:pPr>
            <a:r>
              <a:rPr lang="en-US" sz="9600" b="true">
                <a:solidFill>
                  <a:srgbClr val="E727FF"/>
                </a:solidFill>
                <a:latin typeface="Heading Now 91-98 Bold"/>
                <a:ea typeface="Heading Now 91-98 Bold"/>
                <a:cs typeface="Heading Now 91-98 Bold"/>
                <a:sym typeface="Heading Now 91-98 Bold"/>
              </a:rPr>
              <a:t>Aplikasi</a:t>
            </a:r>
          </a:p>
          <a:p>
            <a:pPr algn="l">
              <a:lnSpc>
                <a:spcPts val="11232"/>
              </a:lnSpc>
            </a:pPr>
            <a:r>
              <a:rPr lang="en-US" sz="9600" b="true">
                <a:solidFill>
                  <a:srgbClr val="E727FF"/>
                </a:solidFill>
                <a:latin typeface="Heading Now 91-98 Bold"/>
                <a:ea typeface="Heading Now 91-98 Bold"/>
                <a:cs typeface="Heading Now 91-98 Bold"/>
                <a:sym typeface="Heading Now 91-98 Bold"/>
              </a:rPr>
              <a:t>Pixel Mover </a:t>
            </a:r>
          </a:p>
        </p:txBody>
      </p:sp>
      <p:sp>
        <p:nvSpPr>
          <p:cNvPr name="TextBox 26" id="26"/>
          <p:cNvSpPr txBox="true"/>
          <p:nvPr/>
        </p:nvSpPr>
        <p:spPr>
          <a:xfrm rot="0">
            <a:off x="12007834" y="8264994"/>
            <a:ext cx="4123891" cy="289179"/>
          </a:xfrm>
          <a:prstGeom prst="rect">
            <a:avLst/>
          </a:prstGeom>
        </p:spPr>
        <p:txBody>
          <a:bodyPr anchor="t" rtlCol="false" tIns="0" lIns="0" bIns="0" rIns="0">
            <a:spAutoFit/>
          </a:bodyPr>
          <a:lstStyle/>
          <a:p>
            <a:pPr algn="l">
              <a:lnSpc>
                <a:spcPts val="1743"/>
              </a:lnSpc>
            </a:pPr>
            <a:r>
              <a:rPr lang="en-US" sz="2100">
                <a:solidFill>
                  <a:srgbClr val="FFFFFF"/>
                </a:solidFill>
                <a:latin typeface="Futura"/>
                <a:ea typeface="Futura"/>
                <a:cs typeface="Futura"/>
                <a:sym typeface="Futura"/>
              </a:rPr>
              <a:t>Presented by</a:t>
            </a:r>
          </a:p>
        </p:txBody>
      </p:sp>
      <p:sp>
        <p:nvSpPr>
          <p:cNvPr name="TextBox 27" id="27"/>
          <p:cNvSpPr txBox="true"/>
          <p:nvPr/>
        </p:nvSpPr>
        <p:spPr>
          <a:xfrm rot="0">
            <a:off x="12007834" y="8678180"/>
            <a:ext cx="4123891" cy="666559"/>
          </a:xfrm>
          <a:prstGeom prst="rect">
            <a:avLst/>
          </a:prstGeom>
        </p:spPr>
        <p:txBody>
          <a:bodyPr anchor="t" rtlCol="false" tIns="0" lIns="0" bIns="0" rIns="0">
            <a:spAutoFit/>
          </a:bodyPr>
          <a:lstStyle/>
          <a:p>
            <a:pPr algn="l">
              <a:lnSpc>
                <a:spcPts val="1743"/>
              </a:lnSpc>
            </a:pPr>
            <a:r>
              <a:rPr lang="en-US" sz="2100" b="true">
                <a:solidFill>
                  <a:srgbClr val="FFFFFF"/>
                </a:solidFill>
                <a:latin typeface="Futura Bold"/>
                <a:ea typeface="Futura Bold"/>
                <a:cs typeface="Futura Bold"/>
                <a:sym typeface="Futura Bold"/>
              </a:rPr>
              <a:t>Naurah Mufidah Santoso</a:t>
            </a:r>
          </a:p>
          <a:p>
            <a:pPr algn="l">
              <a:lnSpc>
                <a:spcPts val="4200"/>
              </a:lnSpc>
            </a:pPr>
            <a:r>
              <a:rPr lang="en-US" sz="2100" b="true">
                <a:solidFill>
                  <a:srgbClr val="FFFFFF"/>
                </a:solidFill>
                <a:latin typeface="Futura Bold"/>
                <a:ea typeface="Futura Bold"/>
                <a:cs typeface="Futura Bold"/>
                <a:sym typeface="Futura Bold"/>
              </a:rPr>
              <a:t>2400018111</a:t>
            </a:r>
          </a:p>
        </p:txBody>
      </p:sp>
      <p:sp>
        <p:nvSpPr>
          <p:cNvPr name="TextBox 28" id="28"/>
          <p:cNvSpPr txBox="true"/>
          <p:nvPr/>
        </p:nvSpPr>
        <p:spPr>
          <a:xfrm rot="0">
            <a:off x="2914513" y="8593312"/>
            <a:ext cx="4622024"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Futura Bold"/>
                <a:ea typeface="Futura Bold"/>
                <a:cs typeface="Futura Bold"/>
                <a:sym typeface="Futura Bold"/>
              </a:rPr>
              <a:t>UNIVERSITAS AHMAD DAHLAN</a:t>
            </a:r>
          </a:p>
        </p:txBody>
      </p:sp>
      <p:sp>
        <p:nvSpPr>
          <p:cNvPr name="TextBox 29" id="29"/>
          <p:cNvSpPr txBox="true"/>
          <p:nvPr/>
        </p:nvSpPr>
        <p:spPr>
          <a:xfrm rot="0">
            <a:off x="11506298" y="1014913"/>
            <a:ext cx="4123891" cy="673608"/>
          </a:xfrm>
          <a:prstGeom prst="rect">
            <a:avLst/>
          </a:prstGeom>
        </p:spPr>
        <p:txBody>
          <a:bodyPr anchor="t" rtlCol="false" tIns="0" lIns="0" bIns="0" rIns="0">
            <a:spAutoFit/>
          </a:bodyPr>
          <a:lstStyle/>
          <a:p>
            <a:pPr algn="l">
              <a:lnSpc>
                <a:spcPts val="2541"/>
              </a:lnSpc>
            </a:pPr>
            <a:r>
              <a:rPr lang="en-US" sz="2100">
                <a:solidFill>
                  <a:srgbClr val="FFFFFF"/>
                </a:solidFill>
                <a:latin typeface="Futura"/>
                <a:ea typeface="Futura"/>
                <a:cs typeface="Futura"/>
                <a:sym typeface="Futura"/>
              </a:rPr>
              <a:t>Fakultas Teknologi Industri</a:t>
            </a:r>
          </a:p>
          <a:p>
            <a:pPr algn="l">
              <a:lnSpc>
                <a:spcPts val="2541"/>
              </a:lnSpc>
            </a:pPr>
            <a:r>
              <a:rPr lang="en-US" sz="2100">
                <a:solidFill>
                  <a:srgbClr val="FFFFFF"/>
                </a:solidFill>
                <a:latin typeface="Futura"/>
                <a:ea typeface="Futura"/>
                <a:cs typeface="Futura"/>
                <a:sym typeface="Futura"/>
              </a:rPr>
              <a:t>Prodi Tnformatika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70222"/>
        </a:solidFill>
      </p:bgPr>
    </p:bg>
    <p:spTree>
      <p:nvGrpSpPr>
        <p:cNvPr id="1" name=""/>
        <p:cNvGrpSpPr/>
        <p:nvPr/>
      </p:nvGrpSpPr>
      <p:grpSpPr>
        <a:xfrm>
          <a:off x="0" y="0"/>
          <a:ext cx="0" cy="0"/>
          <a:chOff x="0" y="0"/>
          <a:chExt cx="0" cy="0"/>
        </a:xfrm>
      </p:grpSpPr>
      <p:sp>
        <p:nvSpPr>
          <p:cNvPr name="Freeform 2" id="2"/>
          <p:cNvSpPr/>
          <p:nvPr/>
        </p:nvSpPr>
        <p:spPr>
          <a:xfrm flipH="false" flipV="false" rot="0">
            <a:off x="14422221" y="-3231218"/>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980917" y="-2515238"/>
            <a:ext cx="17050696" cy="15438630"/>
          </a:xfrm>
          <a:custGeom>
            <a:avLst/>
            <a:gdLst/>
            <a:ahLst/>
            <a:cxnLst/>
            <a:rect r="r" b="b" t="t" l="l"/>
            <a:pathLst>
              <a:path h="15438630" w="17050696">
                <a:moveTo>
                  <a:pt x="17050696" y="0"/>
                </a:moveTo>
                <a:lnTo>
                  <a:pt x="0" y="0"/>
                </a:lnTo>
                <a:lnTo>
                  <a:pt x="0" y="15438630"/>
                </a:lnTo>
                <a:lnTo>
                  <a:pt x="17050696" y="15438630"/>
                </a:lnTo>
                <a:lnTo>
                  <a:pt x="17050696"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97877" y="-1318936"/>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0872383" y="-2582550"/>
            <a:ext cx="12356230" cy="7290176"/>
          </a:xfrm>
          <a:custGeom>
            <a:avLst/>
            <a:gdLst/>
            <a:ahLst/>
            <a:cxnLst/>
            <a:rect r="r" b="b" t="t" l="l"/>
            <a:pathLst>
              <a:path h="7290176" w="12356230">
                <a:moveTo>
                  <a:pt x="12356230" y="0"/>
                </a:moveTo>
                <a:lnTo>
                  <a:pt x="0" y="0"/>
                </a:lnTo>
                <a:lnTo>
                  <a:pt x="0" y="7290176"/>
                </a:lnTo>
                <a:lnTo>
                  <a:pt x="12356230" y="7290176"/>
                </a:lnTo>
                <a:lnTo>
                  <a:pt x="1235623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2910214" y="-1657381"/>
            <a:ext cx="6446781" cy="5544232"/>
          </a:xfrm>
          <a:custGeom>
            <a:avLst/>
            <a:gdLst/>
            <a:ahLst/>
            <a:cxnLst/>
            <a:rect r="r" b="b" t="t" l="l"/>
            <a:pathLst>
              <a:path h="5544232" w="6446781">
                <a:moveTo>
                  <a:pt x="6446782" y="0"/>
                </a:moveTo>
                <a:lnTo>
                  <a:pt x="0" y="0"/>
                </a:lnTo>
                <a:lnTo>
                  <a:pt x="0" y="5544232"/>
                </a:lnTo>
                <a:lnTo>
                  <a:pt x="6446782" y="5544232"/>
                </a:lnTo>
                <a:lnTo>
                  <a:pt x="6446782"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7933938" y="3948665"/>
            <a:ext cx="12356230" cy="7290176"/>
          </a:xfrm>
          <a:custGeom>
            <a:avLst/>
            <a:gdLst/>
            <a:ahLst/>
            <a:cxnLst/>
            <a:rect r="r" b="b" t="t" l="l"/>
            <a:pathLst>
              <a:path h="7290176" w="12356230">
                <a:moveTo>
                  <a:pt x="12356230" y="0"/>
                </a:moveTo>
                <a:lnTo>
                  <a:pt x="0" y="0"/>
                </a:lnTo>
                <a:lnTo>
                  <a:pt x="0" y="7290175"/>
                </a:lnTo>
                <a:lnTo>
                  <a:pt x="12356230" y="7290175"/>
                </a:lnTo>
                <a:lnTo>
                  <a:pt x="1235623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a:grpSpLocks noChangeAspect="true"/>
          </p:cNvGrpSpPr>
          <p:nvPr/>
        </p:nvGrpSpPr>
        <p:grpSpPr>
          <a:xfrm rot="0">
            <a:off x="775617" y="3519286"/>
            <a:ext cx="4778027" cy="3101736"/>
            <a:chOff x="0" y="0"/>
            <a:chExt cx="7620000" cy="4946650"/>
          </a:xfrm>
        </p:grpSpPr>
        <p:sp>
          <p:nvSpPr>
            <p:cNvPr name="Freeform 9" id="9"/>
            <p:cNvSpPr/>
            <p:nvPr/>
          </p:nvSpPr>
          <p:spPr>
            <a:xfrm flipH="false" flipV="false" rot="0">
              <a:off x="60960" y="60960"/>
              <a:ext cx="7377429" cy="4622800"/>
            </a:xfrm>
            <a:custGeom>
              <a:avLst/>
              <a:gdLst/>
              <a:ahLst/>
              <a:cxnLst/>
              <a:rect r="r" b="b" t="t" l="l"/>
              <a:pathLst>
                <a:path h="4622800" w="7377429">
                  <a:moveTo>
                    <a:pt x="7132320" y="4207510"/>
                  </a:moveTo>
                  <a:cubicBezTo>
                    <a:pt x="7090410" y="4174490"/>
                    <a:pt x="7051040" y="4138930"/>
                    <a:pt x="7015480" y="4104640"/>
                  </a:cubicBezTo>
                  <a:cubicBezTo>
                    <a:pt x="6924040" y="4014470"/>
                    <a:pt x="6854190" y="3919220"/>
                    <a:pt x="6807200" y="3821430"/>
                  </a:cubicBezTo>
                  <a:cubicBezTo>
                    <a:pt x="6764020" y="3731260"/>
                    <a:pt x="6739890" y="3638550"/>
                    <a:pt x="6736080" y="3545840"/>
                  </a:cubicBezTo>
                  <a:cubicBezTo>
                    <a:pt x="6736080" y="3536950"/>
                    <a:pt x="6738620" y="3529330"/>
                    <a:pt x="6744970" y="3522980"/>
                  </a:cubicBezTo>
                  <a:cubicBezTo>
                    <a:pt x="7099301" y="3158490"/>
                    <a:pt x="7285990" y="2740660"/>
                    <a:pt x="7285990" y="2311400"/>
                  </a:cubicBezTo>
                  <a:cubicBezTo>
                    <a:pt x="7285990" y="1931670"/>
                    <a:pt x="7141210" y="1572260"/>
                    <a:pt x="6883400" y="1256030"/>
                  </a:cubicBezTo>
                  <a:cubicBezTo>
                    <a:pt x="6277610" y="510540"/>
                    <a:pt x="5052060" y="0"/>
                    <a:pt x="3642360" y="0"/>
                  </a:cubicBezTo>
                  <a:cubicBezTo>
                    <a:pt x="1634490" y="0"/>
                    <a:pt x="0" y="1036320"/>
                    <a:pt x="0" y="2311400"/>
                  </a:cubicBezTo>
                  <a:cubicBezTo>
                    <a:pt x="0" y="2326640"/>
                    <a:pt x="0" y="2340610"/>
                    <a:pt x="1270" y="2355850"/>
                  </a:cubicBezTo>
                  <a:cubicBezTo>
                    <a:pt x="39370" y="3609340"/>
                    <a:pt x="1657350" y="4622800"/>
                    <a:pt x="3642360" y="4622800"/>
                  </a:cubicBezTo>
                  <a:cubicBezTo>
                    <a:pt x="4519930" y="4622800"/>
                    <a:pt x="5368290" y="4420870"/>
                    <a:pt x="6032500" y="4053840"/>
                  </a:cubicBezTo>
                  <a:cubicBezTo>
                    <a:pt x="6043930" y="4047490"/>
                    <a:pt x="6059170" y="4048760"/>
                    <a:pt x="6068060" y="4058920"/>
                  </a:cubicBezTo>
                  <a:cubicBezTo>
                    <a:pt x="6300470" y="4283710"/>
                    <a:pt x="7059929" y="4352290"/>
                    <a:pt x="7377429" y="4372610"/>
                  </a:cubicBezTo>
                  <a:cubicBezTo>
                    <a:pt x="7308849" y="4333240"/>
                    <a:pt x="7221220" y="4278630"/>
                    <a:pt x="7132320" y="4207510"/>
                  </a:cubicBezTo>
                  <a:close/>
                </a:path>
              </a:pathLst>
            </a:custGeom>
            <a:blipFill>
              <a:blip r:embed="rId14"/>
              <a:stretch>
                <a:fillRect l="0" t="-6321" r="0" b="-6321"/>
              </a:stretch>
            </a:blipFill>
          </p:spPr>
        </p:sp>
        <p:sp>
          <p:nvSpPr>
            <p:cNvPr name="Freeform 10" id="10"/>
            <p:cNvSpPr/>
            <p:nvPr/>
          </p:nvSpPr>
          <p:spPr>
            <a:xfrm flipH="false" flipV="false" rot="0">
              <a:off x="0" y="0"/>
              <a:ext cx="7620000" cy="4946650"/>
            </a:xfrm>
            <a:custGeom>
              <a:avLst/>
              <a:gdLst/>
              <a:ahLst/>
              <a:cxnLst/>
              <a:rect r="r" b="b" t="t" l="l"/>
              <a:pathLst>
                <a:path h="4946650" w="7620000">
                  <a:moveTo>
                    <a:pt x="7599680" y="4493260"/>
                  </a:moveTo>
                  <a:cubicBezTo>
                    <a:pt x="7604761" y="4489450"/>
                    <a:pt x="7607300" y="4484370"/>
                    <a:pt x="7608570" y="4478020"/>
                  </a:cubicBezTo>
                  <a:cubicBezTo>
                    <a:pt x="7611111" y="4464050"/>
                    <a:pt x="7604761" y="4448810"/>
                    <a:pt x="7590790" y="4443730"/>
                  </a:cubicBezTo>
                  <a:cubicBezTo>
                    <a:pt x="7584440" y="4441189"/>
                    <a:pt x="7042150" y="4202430"/>
                    <a:pt x="6893560" y="3789680"/>
                  </a:cubicBezTo>
                  <a:cubicBezTo>
                    <a:pt x="7226300" y="3429000"/>
                    <a:pt x="7457440" y="2924809"/>
                    <a:pt x="7457440" y="2482850"/>
                  </a:cubicBezTo>
                  <a:cubicBezTo>
                    <a:pt x="7457440" y="2263140"/>
                    <a:pt x="7409180" y="2052320"/>
                    <a:pt x="7319010" y="1854200"/>
                  </a:cubicBezTo>
                  <a:cubicBezTo>
                    <a:pt x="7167880" y="1416050"/>
                    <a:pt x="6824980" y="1014730"/>
                    <a:pt x="6316980" y="690880"/>
                  </a:cubicBezTo>
                  <a:cubicBezTo>
                    <a:pt x="5618480" y="245110"/>
                    <a:pt x="4690110" y="0"/>
                    <a:pt x="3703320" y="0"/>
                  </a:cubicBezTo>
                  <a:cubicBezTo>
                    <a:pt x="2716530" y="0"/>
                    <a:pt x="1788160" y="245110"/>
                    <a:pt x="1089660" y="690880"/>
                  </a:cubicBezTo>
                  <a:cubicBezTo>
                    <a:pt x="387350" y="1139190"/>
                    <a:pt x="0" y="1736090"/>
                    <a:pt x="0" y="2372360"/>
                  </a:cubicBezTo>
                  <a:cubicBezTo>
                    <a:pt x="0" y="2524760"/>
                    <a:pt x="22860" y="2675890"/>
                    <a:pt x="66040" y="2821940"/>
                  </a:cubicBezTo>
                  <a:cubicBezTo>
                    <a:pt x="232410" y="4024630"/>
                    <a:pt x="1767840" y="4946650"/>
                    <a:pt x="3702050" y="4946650"/>
                  </a:cubicBezTo>
                  <a:cubicBezTo>
                    <a:pt x="4631690" y="4946650"/>
                    <a:pt x="5481320" y="4728210"/>
                    <a:pt x="6132830" y="4368800"/>
                  </a:cubicBezTo>
                  <a:cubicBezTo>
                    <a:pt x="6442710" y="4668520"/>
                    <a:pt x="7620000" y="4701540"/>
                    <a:pt x="7620000" y="4701540"/>
                  </a:cubicBezTo>
                  <a:lnTo>
                    <a:pt x="7599680" y="4493260"/>
                  </a:lnTo>
                  <a:close/>
                  <a:moveTo>
                    <a:pt x="60960" y="2372360"/>
                  </a:moveTo>
                  <a:cubicBezTo>
                    <a:pt x="60960" y="1098550"/>
                    <a:pt x="1695450" y="60960"/>
                    <a:pt x="3703320" y="60960"/>
                  </a:cubicBezTo>
                  <a:cubicBezTo>
                    <a:pt x="5113020" y="60960"/>
                    <a:pt x="6338570" y="571500"/>
                    <a:pt x="6943089" y="1316990"/>
                  </a:cubicBezTo>
                  <a:cubicBezTo>
                    <a:pt x="7200899" y="1633220"/>
                    <a:pt x="7345680" y="1992630"/>
                    <a:pt x="7345680" y="2372360"/>
                  </a:cubicBezTo>
                  <a:cubicBezTo>
                    <a:pt x="7345680" y="2800350"/>
                    <a:pt x="7158989" y="3219450"/>
                    <a:pt x="6804660" y="3583940"/>
                  </a:cubicBezTo>
                  <a:cubicBezTo>
                    <a:pt x="6798310" y="3590290"/>
                    <a:pt x="6795770" y="3597910"/>
                    <a:pt x="6795770" y="3606800"/>
                  </a:cubicBezTo>
                  <a:cubicBezTo>
                    <a:pt x="6799580" y="3699510"/>
                    <a:pt x="6823710" y="3792220"/>
                    <a:pt x="6866889" y="3882390"/>
                  </a:cubicBezTo>
                  <a:cubicBezTo>
                    <a:pt x="6913880" y="3980180"/>
                    <a:pt x="6983730" y="4075430"/>
                    <a:pt x="7075170" y="4165600"/>
                  </a:cubicBezTo>
                  <a:cubicBezTo>
                    <a:pt x="7110730" y="4201160"/>
                    <a:pt x="7150100" y="4235450"/>
                    <a:pt x="7192010" y="4269740"/>
                  </a:cubicBezTo>
                  <a:cubicBezTo>
                    <a:pt x="7280910" y="4340860"/>
                    <a:pt x="7369810" y="4396740"/>
                    <a:pt x="7438390" y="4434840"/>
                  </a:cubicBezTo>
                  <a:cubicBezTo>
                    <a:pt x="7120890" y="4415790"/>
                    <a:pt x="6360160" y="4345940"/>
                    <a:pt x="6127750" y="4121150"/>
                  </a:cubicBezTo>
                  <a:cubicBezTo>
                    <a:pt x="6117590" y="4112260"/>
                    <a:pt x="6103620" y="4109720"/>
                    <a:pt x="6092190" y="4116070"/>
                  </a:cubicBezTo>
                  <a:cubicBezTo>
                    <a:pt x="5429250" y="4483100"/>
                    <a:pt x="4580890" y="4685030"/>
                    <a:pt x="3702050" y="4685030"/>
                  </a:cubicBezTo>
                  <a:cubicBezTo>
                    <a:pt x="1718310" y="4683760"/>
                    <a:pt x="99060" y="3670300"/>
                    <a:pt x="62230" y="2416810"/>
                  </a:cubicBezTo>
                  <a:cubicBezTo>
                    <a:pt x="60960" y="2401570"/>
                    <a:pt x="60960" y="2387600"/>
                    <a:pt x="60960" y="2372360"/>
                  </a:cubicBezTo>
                  <a:close/>
                </a:path>
              </a:pathLst>
            </a:custGeom>
            <a:solidFill>
              <a:srgbClr val="7C2F77"/>
            </a:solidFill>
          </p:spPr>
        </p:sp>
      </p:grpSp>
      <p:grpSp>
        <p:nvGrpSpPr>
          <p:cNvPr name="Group 11" id="11"/>
          <p:cNvGrpSpPr/>
          <p:nvPr/>
        </p:nvGrpSpPr>
        <p:grpSpPr>
          <a:xfrm rot="0">
            <a:off x="2332402" y="7026899"/>
            <a:ext cx="5520861" cy="735720"/>
            <a:chOff x="0" y="0"/>
            <a:chExt cx="1163433" cy="155041"/>
          </a:xfrm>
        </p:grpSpPr>
        <p:sp>
          <p:nvSpPr>
            <p:cNvPr name="Freeform 12" id="12"/>
            <p:cNvSpPr/>
            <p:nvPr/>
          </p:nvSpPr>
          <p:spPr>
            <a:xfrm flipH="false" flipV="false" rot="0">
              <a:off x="0" y="0"/>
              <a:ext cx="1163433" cy="155041"/>
            </a:xfrm>
            <a:custGeom>
              <a:avLst/>
              <a:gdLst/>
              <a:ahLst/>
              <a:cxnLst/>
              <a:rect r="r" b="b" t="t" l="l"/>
              <a:pathLst>
                <a:path h="155041" w="1163433">
                  <a:moveTo>
                    <a:pt x="581717" y="0"/>
                  </a:moveTo>
                  <a:cubicBezTo>
                    <a:pt x="260443" y="0"/>
                    <a:pt x="0" y="34707"/>
                    <a:pt x="0" y="77521"/>
                  </a:cubicBezTo>
                  <a:cubicBezTo>
                    <a:pt x="0" y="120334"/>
                    <a:pt x="260443" y="155041"/>
                    <a:pt x="581717" y="155041"/>
                  </a:cubicBezTo>
                  <a:cubicBezTo>
                    <a:pt x="902990" y="155041"/>
                    <a:pt x="1163433" y="120334"/>
                    <a:pt x="1163433" y="77521"/>
                  </a:cubicBezTo>
                  <a:cubicBezTo>
                    <a:pt x="1163433" y="34707"/>
                    <a:pt x="902990" y="0"/>
                    <a:pt x="581717" y="0"/>
                  </a:cubicBezTo>
                  <a:close/>
                </a:path>
              </a:pathLst>
            </a:custGeom>
            <a:solidFill>
              <a:srgbClr val="270222"/>
            </a:solidFill>
          </p:spPr>
        </p:sp>
        <p:sp>
          <p:nvSpPr>
            <p:cNvPr name="TextBox 13" id="13"/>
            <p:cNvSpPr txBox="true"/>
            <p:nvPr/>
          </p:nvSpPr>
          <p:spPr>
            <a:xfrm>
              <a:off x="109072" y="43110"/>
              <a:ext cx="945289" cy="97396"/>
            </a:xfrm>
            <a:prstGeom prst="rect">
              <a:avLst/>
            </a:prstGeom>
          </p:spPr>
          <p:txBody>
            <a:bodyPr anchor="ctr" rtlCol="false" tIns="50800" lIns="50800" bIns="50800" rIns="50800"/>
            <a:lstStyle/>
            <a:p>
              <a:pPr algn="ctr">
                <a:lnSpc>
                  <a:spcPts val="1743"/>
                </a:lnSpc>
              </a:pPr>
            </a:p>
          </p:txBody>
        </p:sp>
      </p:grpSp>
      <p:sp>
        <p:nvSpPr>
          <p:cNvPr name="Freeform 14" id="14"/>
          <p:cNvSpPr/>
          <p:nvPr/>
        </p:nvSpPr>
        <p:spPr>
          <a:xfrm flipH="false" flipV="false" rot="0">
            <a:off x="3414596" y="3297569"/>
            <a:ext cx="3356473" cy="4208743"/>
          </a:xfrm>
          <a:custGeom>
            <a:avLst/>
            <a:gdLst/>
            <a:ahLst/>
            <a:cxnLst/>
            <a:rect r="r" b="b" t="t" l="l"/>
            <a:pathLst>
              <a:path h="4208743" w="3356473">
                <a:moveTo>
                  <a:pt x="0" y="0"/>
                </a:moveTo>
                <a:lnTo>
                  <a:pt x="3356473" y="0"/>
                </a:lnTo>
                <a:lnTo>
                  <a:pt x="3356473" y="4208744"/>
                </a:lnTo>
                <a:lnTo>
                  <a:pt x="0" y="4208744"/>
                </a:lnTo>
                <a:lnTo>
                  <a:pt x="0" y="0"/>
                </a:lnTo>
                <a:close/>
              </a:path>
            </a:pathLst>
          </a:custGeom>
          <a:blipFill>
            <a:blip r:embed="rId15"/>
            <a:stretch>
              <a:fillRect l="0" t="0" r="0" b="0"/>
            </a:stretch>
          </a:blipFill>
        </p:spPr>
      </p:sp>
      <p:sp>
        <p:nvSpPr>
          <p:cNvPr name="Freeform 15" id="15"/>
          <p:cNvSpPr/>
          <p:nvPr/>
        </p:nvSpPr>
        <p:spPr>
          <a:xfrm flipH="false" flipV="false" rot="0">
            <a:off x="11349568" y="849178"/>
            <a:ext cx="772529" cy="531114"/>
          </a:xfrm>
          <a:custGeom>
            <a:avLst/>
            <a:gdLst/>
            <a:ahLst/>
            <a:cxnLst/>
            <a:rect r="r" b="b" t="t" l="l"/>
            <a:pathLst>
              <a:path h="531114" w="772529">
                <a:moveTo>
                  <a:pt x="0" y="0"/>
                </a:moveTo>
                <a:lnTo>
                  <a:pt x="772529" y="0"/>
                </a:lnTo>
                <a:lnTo>
                  <a:pt x="772529" y="531114"/>
                </a:lnTo>
                <a:lnTo>
                  <a:pt x="0" y="53111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6" id="16"/>
          <p:cNvSpPr txBox="true"/>
          <p:nvPr/>
        </p:nvSpPr>
        <p:spPr>
          <a:xfrm rot="0">
            <a:off x="1028700" y="1849394"/>
            <a:ext cx="7167320" cy="1656431"/>
          </a:xfrm>
          <a:prstGeom prst="rect">
            <a:avLst/>
          </a:prstGeom>
        </p:spPr>
        <p:txBody>
          <a:bodyPr anchor="t" rtlCol="false" tIns="0" lIns="0" bIns="0" rIns="0">
            <a:spAutoFit/>
          </a:bodyPr>
          <a:lstStyle/>
          <a:p>
            <a:pPr algn="l">
              <a:lnSpc>
                <a:spcPts val="10572"/>
              </a:lnSpc>
            </a:pPr>
            <a:r>
              <a:rPr lang="en-US" sz="11492" b="true">
                <a:solidFill>
                  <a:srgbClr val="FFFFFF"/>
                </a:solidFill>
                <a:latin typeface="Futura Bold"/>
                <a:ea typeface="Futura Bold"/>
                <a:cs typeface="Futura Bold"/>
                <a:sym typeface="Futura Bold"/>
              </a:rPr>
              <a:t>DSK</a:t>
            </a:r>
          </a:p>
        </p:txBody>
      </p:sp>
      <p:sp>
        <p:nvSpPr>
          <p:cNvPr name="Freeform 17" id="17"/>
          <p:cNvSpPr/>
          <p:nvPr/>
        </p:nvSpPr>
        <p:spPr>
          <a:xfrm flipH="false" flipV="false" rot="0">
            <a:off x="5544431" y="2791725"/>
            <a:ext cx="2059898" cy="1845931"/>
          </a:xfrm>
          <a:custGeom>
            <a:avLst/>
            <a:gdLst/>
            <a:ahLst/>
            <a:cxnLst/>
            <a:rect r="r" b="b" t="t" l="l"/>
            <a:pathLst>
              <a:path h="1845931" w="2059898">
                <a:moveTo>
                  <a:pt x="0" y="0"/>
                </a:moveTo>
                <a:lnTo>
                  <a:pt x="2059898" y="0"/>
                </a:lnTo>
                <a:lnTo>
                  <a:pt x="2059898" y="1845931"/>
                </a:lnTo>
                <a:lnTo>
                  <a:pt x="0" y="1845931"/>
                </a:lnTo>
                <a:lnTo>
                  <a:pt x="0" y="0"/>
                </a:lnTo>
                <a:close/>
              </a:path>
            </a:pathLst>
          </a:custGeom>
          <a:blipFill>
            <a:blip r:embed="rId18"/>
            <a:stretch>
              <a:fillRect l="0" t="-3703" r="0" b="-3703"/>
            </a:stretch>
          </a:blipFill>
        </p:spPr>
      </p:sp>
      <p:sp>
        <p:nvSpPr>
          <p:cNvPr name="Freeform 18" id="18"/>
          <p:cNvSpPr/>
          <p:nvPr/>
        </p:nvSpPr>
        <p:spPr>
          <a:xfrm flipH="false" flipV="false" rot="0">
            <a:off x="15661243" y="7772144"/>
            <a:ext cx="5124886" cy="4932702"/>
          </a:xfrm>
          <a:custGeom>
            <a:avLst/>
            <a:gdLst/>
            <a:ahLst/>
            <a:cxnLst/>
            <a:rect r="r" b="b" t="t" l="l"/>
            <a:pathLst>
              <a:path h="4932702" w="5124886">
                <a:moveTo>
                  <a:pt x="0" y="0"/>
                </a:moveTo>
                <a:lnTo>
                  <a:pt x="5124886" y="0"/>
                </a:lnTo>
                <a:lnTo>
                  <a:pt x="5124886" y="4932703"/>
                </a:lnTo>
                <a:lnTo>
                  <a:pt x="0" y="4932703"/>
                </a:lnTo>
                <a:lnTo>
                  <a:pt x="0" y="0"/>
                </a:lnTo>
                <a:close/>
              </a:path>
            </a:pathLst>
          </a:custGeom>
          <a:blipFill>
            <a:blip r:embed="rId18"/>
            <a:stretch>
              <a:fillRect l="0" t="0" r="0" b="0"/>
            </a:stretch>
          </a:blipFill>
        </p:spPr>
      </p:sp>
      <p:sp>
        <p:nvSpPr>
          <p:cNvPr name="Freeform 19" id="19"/>
          <p:cNvSpPr/>
          <p:nvPr/>
        </p:nvSpPr>
        <p:spPr>
          <a:xfrm flipH="false" flipV="false" rot="5305716">
            <a:off x="6434445" y="3778633"/>
            <a:ext cx="673247" cy="560478"/>
          </a:xfrm>
          <a:custGeom>
            <a:avLst/>
            <a:gdLst/>
            <a:ahLst/>
            <a:cxnLst/>
            <a:rect r="r" b="b" t="t" l="l"/>
            <a:pathLst>
              <a:path h="560478" w="673247">
                <a:moveTo>
                  <a:pt x="0" y="0"/>
                </a:moveTo>
                <a:lnTo>
                  <a:pt x="673247" y="0"/>
                </a:lnTo>
                <a:lnTo>
                  <a:pt x="673247" y="560478"/>
                </a:lnTo>
                <a:lnTo>
                  <a:pt x="0" y="56047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20" id="20"/>
          <p:cNvGrpSpPr/>
          <p:nvPr/>
        </p:nvGrpSpPr>
        <p:grpSpPr>
          <a:xfrm rot="0">
            <a:off x="8473103" y="2572481"/>
            <a:ext cx="11187210" cy="5918941"/>
            <a:chOff x="0" y="0"/>
            <a:chExt cx="2946426" cy="1558898"/>
          </a:xfrm>
        </p:grpSpPr>
        <p:sp>
          <p:nvSpPr>
            <p:cNvPr name="Freeform 21" id="21"/>
            <p:cNvSpPr/>
            <p:nvPr/>
          </p:nvSpPr>
          <p:spPr>
            <a:xfrm flipH="false" flipV="false" rot="0">
              <a:off x="0" y="0"/>
              <a:ext cx="2946426" cy="1558898"/>
            </a:xfrm>
            <a:custGeom>
              <a:avLst/>
              <a:gdLst/>
              <a:ahLst/>
              <a:cxnLst/>
              <a:rect r="r" b="b" t="t" l="l"/>
              <a:pathLst>
                <a:path h="1558898" w="2946426">
                  <a:moveTo>
                    <a:pt x="35294" y="0"/>
                  </a:moveTo>
                  <a:lnTo>
                    <a:pt x="2911132" y="0"/>
                  </a:lnTo>
                  <a:cubicBezTo>
                    <a:pt x="2930624" y="0"/>
                    <a:pt x="2946426" y="15802"/>
                    <a:pt x="2946426" y="35294"/>
                  </a:cubicBezTo>
                  <a:lnTo>
                    <a:pt x="2946426" y="1523604"/>
                  </a:lnTo>
                  <a:cubicBezTo>
                    <a:pt x="2946426" y="1543097"/>
                    <a:pt x="2930624" y="1558898"/>
                    <a:pt x="2911132" y="1558898"/>
                  </a:cubicBezTo>
                  <a:lnTo>
                    <a:pt x="35294" y="1558898"/>
                  </a:lnTo>
                  <a:cubicBezTo>
                    <a:pt x="15802" y="1558898"/>
                    <a:pt x="0" y="1543097"/>
                    <a:pt x="0" y="1523604"/>
                  </a:cubicBezTo>
                  <a:lnTo>
                    <a:pt x="0" y="35294"/>
                  </a:lnTo>
                  <a:cubicBezTo>
                    <a:pt x="0" y="15802"/>
                    <a:pt x="15802" y="0"/>
                    <a:pt x="35294" y="0"/>
                  </a:cubicBezTo>
                  <a:close/>
                </a:path>
              </a:pathLst>
            </a:custGeom>
            <a:solidFill>
              <a:srgbClr val="704170"/>
            </a:solidFill>
          </p:spPr>
        </p:sp>
        <p:sp>
          <p:nvSpPr>
            <p:cNvPr name="TextBox 22" id="22"/>
            <p:cNvSpPr txBox="true"/>
            <p:nvPr/>
          </p:nvSpPr>
          <p:spPr>
            <a:xfrm>
              <a:off x="0" y="28575"/>
              <a:ext cx="2946426" cy="1530323"/>
            </a:xfrm>
            <a:prstGeom prst="rect">
              <a:avLst/>
            </a:prstGeom>
          </p:spPr>
          <p:txBody>
            <a:bodyPr anchor="ctr" rtlCol="false" tIns="50800" lIns="50800" bIns="50800" rIns="50800"/>
            <a:lstStyle/>
            <a:p>
              <a:pPr algn="ctr">
                <a:lnSpc>
                  <a:spcPts val="1743"/>
                </a:lnSpc>
              </a:pPr>
            </a:p>
          </p:txBody>
        </p:sp>
      </p:grpSp>
      <p:sp>
        <p:nvSpPr>
          <p:cNvPr name="Freeform 23" id="23"/>
          <p:cNvSpPr/>
          <p:nvPr/>
        </p:nvSpPr>
        <p:spPr>
          <a:xfrm flipH="false" flipV="false" rot="0">
            <a:off x="8443920" y="2408289"/>
            <a:ext cx="11956603" cy="6247325"/>
          </a:xfrm>
          <a:custGeom>
            <a:avLst/>
            <a:gdLst/>
            <a:ahLst/>
            <a:cxnLst/>
            <a:rect r="r" b="b" t="t" l="l"/>
            <a:pathLst>
              <a:path h="6247325" w="11956603">
                <a:moveTo>
                  <a:pt x="0" y="0"/>
                </a:moveTo>
                <a:lnTo>
                  <a:pt x="11956603" y="0"/>
                </a:lnTo>
                <a:lnTo>
                  <a:pt x="11956603" y="6247325"/>
                </a:lnTo>
                <a:lnTo>
                  <a:pt x="0" y="624732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4" id="24"/>
          <p:cNvSpPr txBox="true"/>
          <p:nvPr/>
        </p:nvSpPr>
        <p:spPr>
          <a:xfrm rot="0">
            <a:off x="9356996" y="3107069"/>
            <a:ext cx="9079686" cy="6771843"/>
          </a:xfrm>
          <a:prstGeom prst="rect">
            <a:avLst/>
          </a:prstGeom>
        </p:spPr>
        <p:txBody>
          <a:bodyPr anchor="t" rtlCol="false" tIns="0" lIns="0" bIns="0" rIns="0">
            <a:spAutoFit/>
          </a:bodyPr>
          <a:lstStyle/>
          <a:p>
            <a:pPr algn="l">
              <a:lnSpc>
                <a:spcPts val="5411"/>
              </a:lnSpc>
            </a:pPr>
            <a:r>
              <a:rPr lang="en-US" sz="3513" b="true">
                <a:solidFill>
                  <a:srgbClr val="FFF0FE"/>
                </a:solidFill>
                <a:latin typeface="Futura Bold"/>
                <a:ea typeface="Futura Bold"/>
                <a:cs typeface="Futura Bold"/>
                <a:sym typeface="Futura Bold"/>
              </a:rPr>
              <a:t>Mata Kuliah         : Dasar Sistem Komputer</a:t>
            </a:r>
          </a:p>
          <a:p>
            <a:pPr algn="l">
              <a:lnSpc>
                <a:spcPts val="5411"/>
              </a:lnSpc>
            </a:pPr>
            <a:r>
              <a:rPr lang="en-US" sz="3513" b="true">
                <a:solidFill>
                  <a:srgbClr val="FFF0FE"/>
                </a:solidFill>
                <a:latin typeface="Futura Bold"/>
                <a:ea typeface="Futura Bold"/>
                <a:cs typeface="Futura Bold"/>
                <a:sym typeface="Futura Bold"/>
              </a:rPr>
              <a:t>Dosen Pengampu : Ali Tarmuji, S.T M.Cs</a:t>
            </a:r>
          </a:p>
          <a:p>
            <a:pPr algn="l">
              <a:lnSpc>
                <a:spcPts val="5411"/>
              </a:lnSpc>
            </a:pPr>
            <a:r>
              <a:rPr lang="en-US" sz="3513" b="true">
                <a:solidFill>
                  <a:srgbClr val="FFF0FE"/>
                </a:solidFill>
                <a:latin typeface="Futura Bold"/>
                <a:ea typeface="Futura Bold"/>
                <a:cs typeface="Futura Bold"/>
                <a:sym typeface="Futura Bold"/>
              </a:rPr>
              <a:t>Judul Program     : Aplikasi Pixel Mover</a:t>
            </a:r>
          </a:p>
          <a:p>
            <a:pPr algn="l">
              <a:lnSpc>
                <a:spcPts val="5411"/>
              </a:lnSpc>
            </a:pPr>
            <a:r>
              <a:rPr lang="en-US" sz="3513" b="true">
                <a:solidFill>
                  <a:srgbClr val="FFF0FE"/>
                </a:solidFill>
                <a:latin typeface="Futura Bold"/>
                <a:ea typeface="Futura Bold"/>
                <a:cs typeface="Futura Bold"/>
                <a:sym typeface="Futura Bold"/>
              </a:rPr>
              <a:t>Nama                 : Naurah Mufidah Santoso</a:t>
            </a:r>
          </a:p>
          <a:p>
            <a:pPr algn="l">
              <a:lnSpc>
                <a:spcPts val="5411"/>
              </a:lnSpc>
            </a:pPr>
            <a:r>
              <a:rPr lang="en-US" sz="3513" b="true">
                <a:solidFill>
                  <a:srgbClr val="FFF0FE"/>
                </a:solidFill>
                <a:latin typeface="Futura Bold"/>
                <a:ea typeface="Futura Bold"/>
                <a:cs typeface="Futura Bold"/>
                <a:sym typeface="Futura Bold"/>
              </a:rPr>
              <a:t>NIM                    : 2400018111</a:t>
            </a:r>
          </a:p>
          <a:p>
            <a:pPr algn="l">
              <a:lnSpc>
                <a:spcPts val="5411"/>
              </a:lnSpc>
            </a:pPr>
            <a:r>
              <a:rPr lang="en-US" sz="3513" b="true">
                <a:solidFill>
                  <a:srgbClr val="FFF0FE"/>
                </a:solidFill>
                <a:latin typeface="Futura Bold"/>
                <a:ea typeface="Futura Bold"/>
                <a:cs typeface="Futura Bold"/>
                <a:sym typeface="Futura Bold"/>
              </a:rPr>
              <a:t>Kelas                  : C</a:t>
            </a:r>
          </a:p>
          <a:p>
            <a:pPr algn="l">
              <a:lnSpc>
                <a:spcPts val="5411"/>
              </a:lnSpc>
            </a:pPr>
          </a:p>
          <a:p>
            <a:pPr algn="l">
              <a:lnSpc>
                <a:spcPts val="5411"/>
              </a:lnSpc>
            </a:pPr>
          </a:p>
          <a:p>
            <a:pPr algn="l">
              <a:lnSpc>
                <a:spcPts val="5411"/>
              </a:lnSpc>
            </a:pPr>
          </a:p>
          <a:p>
            <a:pPr algn="l">
              <a:lnSpc>
                <a:spcPts val="3478"/>
              </a:lnSpc>
            </a:pPr>
          </a:p>
        </p:txBody>
      </p:sp>
      <p:sp>
        <p:nvSpPr>
          <p:cNvPr name="TextBox 25" id="25"/>
          <p:cNvSpPr txBox="true"/>
          <p:nvPr/>
        </p:nvSpPr>
        <p:spPr>
          <a:xfrm rot="0">
            <a:off x="1028700" y="914400"/>
            <a:ext cx="9049889" cy="750189"/>
          </a:xfrm>
          <a:prstGeom prst="rect">
            <a:avLst/>
          </a:prstGeom>
        </p:spPr>
        <p:txBody>
          <a:bodyPr anchor="t" rtlCol="false" tIns="0" lIns="0" bIns="0" rIns="0">
            <a:spAutoFit/>
          </a:bodyPr>
          <a:lstStyle/>
          <a:p>
            <a:pPr algn="l">
              <a:lnSpc>
                <a:spcPts val="5207"/>
              </a:lnSpc>
            </a:pPr>
            <a:r>
              <a:rPr lang="en-US" sz="4199" b="true">
                <a:solidFill>
                  <a:srgbClr val="E727FF"/>
                </a:solidFill>
                <a:latin typeface="Heading Now 91-98 Bold"/>
                <a:ea typeface="Heading Now 91-98 Bold"/>
                <a:cs typeface="Heading Now 91-98 Bold"/>
                <a:sym typeface="Heading Now 91-98 Bold"/>
              </a:rPr>
              <a:t>IDENTITAS PROJEK</a:t>
            </a:r>
          </a:p>
        </p:txBody>
      </p:sp>
      <p:sp>
        <p:nvSpPr>
          <p:cNvPr name="TextBox 26" id="26"/>
          <p:cNvSpPr txBox="true"/>
          <p:nvPr/>
        </p:nvSpPr>
        <p:spPr>
          <a:xfrm rot="0">
            <a:off x="1590372" y="7784223"/>
            <a:ext cx="4622024" cy="329963"/>
          </a:xfrm>
          <a:prstGeom prst="rect">
            <a:avLst/>
          </a:prstGeom>
        </p:spPr>
        <p:txBody>
          <a:bodyPr anchor="t" rtlCol="false" tIns="0" lIns="0" bIns="0" rIns="0">
            <a:spAutoFit/>
          </a:bodyPr>
          <a:lstStyle/>
          <a:p>
            <a:pPr algn="ctr">
              <a:lnSpc>
                <a:spcPts val="2334"/>
              </a:lnSpc>
              <a:spcBef>
                <a:spcPct val="0"/>
              </a:spcBef>
            </a:pPr>
            <a:r>
              <a:rPr lang="en-US" sz="1667">
                <a:solidFill>
                  <a:srgbClr val="000000"/>
                </a:solidFill>
                <a:latin typeface="Futura"/>
                <a:ea typeface="Futura"/>
                <a:cs typeface="Futura"/>
                <a:sym typeface="Futura"/>
              </a:rPr>
              <a:t>https://github.com/NaurahMufidahSantoso</a:t>
            </a:r>
          </a:p>
        </p:txBody>
      </p:sp>
      <p:sp>
        <p:nvSpPr>
          <p:cNvPr name="TextBox 27" id="27"/>
          <p:cNvSpPr txBox="true"/>
          <p:nvPr/>
        </p:nvSpPr>
        <p:spPr>
          <a:xfrm rot="0">
            <a:off x="12360276" y="801553"/>
            <a:ext cx="4123891" cy="673608"/>
          </a:xfrm>
          <a:prstGeom prst="rect">
            <a:avLst/>
          </a:prstGeom>
        </p:spPr>
        <p:txBody>
          <a:bodyPr anchor="t" rtlCol="false" tIns="0" lIns="0" bIns="0" rIns="0">
            <a:spAutoFit/>
          </a:bodyPr>
          <a:lstStyle/>
          <a:p>
            <a:pPr algn="l">
              <a:lnSpc>
                <a:spcPts val="2541"/>
              </a:lnSpc>
            </a:pPr>
            <a:r>
              <a:rPr lang="en-US" sz="2100">
                <a:solidFill>
                  <a:srgbClr val="FFFFFF"/>
                </a:solidFill>
                <a:latin typeface="Futura"/>
                <a:ea typeface="Futura"/>
                <a:cs typeface="Futura"/>
                <a:sym typeface="Futura"/>
              </a:rPr>
              <a:t>Fakultas Teknologi Industri</a:t>
            </a:r>
          </a:p>
          <a:p>
            <a:pPr algn="l">
              <a:lnSpc>
                <a:spcPts val="2541"/>
              </a:lnSpc>
            </a:pPr>
            <a:r>
              <a:rPr lang="en-US" sz="2100">
                <a:solidFill>
                  <a:srgbClr val="FFFFFF"/>
                </a:solidFill>
                <a:latin typeface="Futura"/>
                <a:ea typeface="Futura"/>
                <a:cs typeface="Futura"/>
                <a:sym typeface="Futura"/>
              </a:rPr>
              <a:t>Prodi Tnformatika</a:t>
            </a:r>
          </a:p>
        </p:txBody>
      </p:sp>
      <p:sp>
        <p:nvSpPr>
          <p:cNvPr name="Freeform 28" id="28"/>
          <p:cNvSpPr/>
          <p:nvPr/>
        </p:nvSpPr>
        <p:spPr>
          <a:xfrm flipH="true" flipV="false" rot="0">
            <a:off x="1192655" y="7772144"/>
            <a:ext cx="5381725" cy="961983"/>
          </a:xfrm>
          <a:custGeom>
            <a:avLst/>
            <a:gdLst/>
            <a:ahLst/>
            <a:cxnLst/>
            <a:rect r="r" b="b" t="t" l="l"/>
            <a:pathLst>
              <a:path h="961983" w="5381725">
                <a:moveTo>
                  <a:pt x="5381725" y="0"/>
                </a:moveTo>
                <a:lnTo>
                  <a:pt x="0" y="0"/>
                </a:lnTo>
                <a:lnTo>
                  <a:pt x="0" y="961984"/>
                </a:lnTo>
                <a:lnTo>
                  <a:pt x="5381725" y="961984"/>
                </a:lnTo>
                <a:lnTo>
                  <a:pt x="5381725"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9" id="29"/>
          <p:cNvSpPr txBox="true"/>
          <p:nvPr/>
        </p:nvSpPr>
        <p:spPr>
          <a:xfrm rot="0">
            <a:off x="1876156" y="8037986"/>
            <a:ext cx="4622024"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Futura Bold"/>
                <a:ea typeface="Futura Bold"/>
                <a:cs typeface="Futura Bold"/>
                <a:sym typeface="Futura Bold"/>
              </a:rPr>
              <a:t>UNIVERSITAS AHMAD DAHLAN</a:t>
            </a:r>
          </a:p>
        </p:txBody>
      </p:sp>
      <p:sp>
        <p:nvSpPr>
          <p:cNvPr name="Freeform 30" id="30"/>
          <p:cNvSpPr/>
          <p:nvPr/>
        </p:nvSpPr>
        <p:spPr>
          <a:xfrm flipH="false" flipV="false" rot="0">
            <a:off x="1192655" y="7772144"/>
            <a:ext cx="985595" cy="985595"/>
          </a:xfrm>
          <a:custGeom>
            <a:avLst/>
            <a:gdLst/>
            <a:ahLst/>
            <a:cxnLst/>
            <a:rect r="r" b="b" t="t" l="l"/>
            <a:pathLst>
              <a:path h="985595" w="985595">
                <a:moveTo>
                  <a:pt x="0" y="0"/>
                </a:moveTo>
                <a:lnTo>
                  <a:pt x="985596" y="0"/>
                </a:lnTo>
                <a:lnTo>
                  <a:pt x="985596" y="985596"/>
                </a:lnTo>
                <a:lnTo>
                  <a:pt x="0" y="985596"/>
                </a:lnTo>
                <a:lnTo>
                  <a:pt x="0" y="0"/>
                </a:lnTo>
                <a:close/>
              </a:path>
            </a:pathLst>
          </a:custGeom>
          <a:blipFill>
            <a:blip r:embed="rId2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70222"/>
        </a:solidFill>
      </p:bgPr>
    </p:bg>
    <p:spTree>
      <p:nvGrpSpPr>
        <p:cNvPr id="1" name=""/>
        <p:cNvGrpSpPr/>
        <p:nvPr/>
      </p:nvGrpSpPr>
      <p:grpSpPr>
        <a:xfrm>
          <a:off x="0" y="0"/>
          <a:ext cx="0" cy="0"/>
          <a:chOff x="0" y="0"/>
          <a:chExt cx="0" cy="0"/>
        </a:xfrm>
      </p:grpSpPr>
      <p:sp>
        <p:nvSpPr>
          <p:cNvPr name="Freeform 2" id="2"/>
          <p:cNvSpPr/>
          <p:nvPr/>
        </p:nvSpPr>
        <p:spPr>
          <a:xfrm flipH="false" flipV="false" rot="0">
            <a:off x="14422221" y="-3231218"/>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980917" y="-2515238"/>
            <a:ext cx="17050696" cy="15438630"/>
          </a:xfrm>
          <a:custGeom>
            <a:avLst/>
            <a:gdLst/>
            <a:ahLst/>
            <a:cxnLst/>
            <a:rect r="r" b="b" t="t" l="l"/>
            <a:pathLst>
              <a:path h="15438630" w="17050696">
                <a:moveTo>
                  <a:pt x="17050696" y="0"/>
                </a:moveTo>
                <a:lnTo>
                  <a:pt x="0" y="0"/>
                </a:lnTo>
                <a:lnTo>
                  <a:pt x="0" y="15438630"/>
                </a:lnTo>
                <a:lnTo>
                  <a:pt x="17050696" y="15438630"/>
                </a:lnTo>
                <a:lnTo>
                  <a:pt x="17050696"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97877" y="-1318936"/>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0872383" y="-2582550"/>
            <a:ext cx="12356230" cy="7290176"/>
          </a:xfrm>
          <a:custGeom>
            <a:avLst/>
            <a:gdLst/>
            <a:ahLst/>
            <a:cxnLst/>
            <a:rect r="r" b="b" t="t" l="l"/>
            <a:pathLst>
              <a:path h="7290176" w="12356230">
                <a:moveTo>
                  <a:pt x="12356230" y="0"/>
                </a:moveTo>
                <a:lnTo>
                  <a:pt x="0" y="0"/>
                </a:lnTo>
                <a:lnTo>
                  <a:pt x="0" y="7290176"/>
                </a:lnTo>
                <a:lnTo>
                  <a:pt x="12356230" y="7290176"/>
                </a:lnTo>
                <a:lnTo>
                  <a:pt x="1235623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5619590" y="-2723392"/>
            <a:ext cx="6923965" cy="5954610"/>
          </a:xfrm>
          <a:custGeom>
            <a:avLst/>
            <a:gdLst/>
            <a:ahLst/>
            <a:cxnLst/>
            <a:rect r="r" b="b" t="t" l="l"/>
            <a:pathLst>
              <a:path h="5954610" w="6923965">
                <a:moveTo>
                  <a:pt x="6923965" y="0"/>
                </a:moveTo>
                <a:lnTo>
                  <a:pt x="0" y="0"/>
                </a:lnTo>
                <a:lnTo>
                  <a:pt x="0" y="5954610"/>
                </a:lnTo>
                <a:lnTo>
                  <a:pt x="6923965" y="5954610"/>
                </a:lnTo>
                <a:lnTo>
                  <a:pt x="692396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7933938" y="3948665"/>
            <a:ext cx="12356230" cy="7290176"/>
          </a:xfrm>
          <a:custGeom>
            <a:avLst/>
            <a:gdLst/>
            <a:ahLst/>
            <a:cxnLst/>
            <a:rect r="r" b="b" t="t" l="l"/>
            <a:pathLst>
              <a:path h="7290176" w="12356230">
                <a:moveTo>
                  <a:pt x="12356230" y="0"/>
                </a:moveTo>
                <a:lnTo>
                  <a:pt x="0" y="0"/>
                </a:lnTo>
                <a:lnTo>
                  <a:pt x="0" y="7290175"/>
                </a:lnTo>
                <a:lnTo>
                  <a:pt x="12356230" y="7290175"/>
                </a:lnTo>
                <a:lnTo>
                  <a:pt x="1235623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23571" y="5050431"/>
            <a:ext cx="5520861" cy="735720"/>
            <a:chOff x="0" y="0"/>
            <a:chExt cx="1163433" cy="155041"/>
          </a:xfrm>
        </p:grpSpPr>
        <p:sp>
          <p:nvSpPr>
            <p:cNvPr name="Freeform 9" id="9"/>
            <p:cNvSpPr/>
            <p:nvPr/>
          </p:nvSpPr>
          <p:spPr>
            <a:xfrm flipH="false" flipV="false" rot="0">
              <a:off x="0" y="0"/>
              <a:ext cx="1163433" cy="155041"/>
            </a:xfrm>
            <a:custGeom>
              <a:avLst/>
              <a:gdLst/>
              <a:ahLst/>
              <a:cxnLst/>
              <a:rect r="r" b="b" t="t" l="l"/>
              <a:pathLst>
                <a:path h="155041" w="1163433">
                  <a:moveTo>
                    <a:pt x="581717" y="0"/>
                  </a:moveTo>
                  <a:cubicBezTo>
                    <a:pt x="260443" y="0"/>
                    <a:pt x="0" y="34707"/>
                    <a:pt x="0" y="77521"/>
                  </a:cubicBezTo>
                  <a:cubicBezTo>
                    <a:pt x="0" y="120334"/>
                    <a:pt x="260443" y="155041"/>
                    <a:pt x="581717" y="155041"/>
                  </a:cubicBezTo>
                  <a:cubicBezTo>
                    <a:pt x="902990" y="155041"/>
                    <a:pt x="1163433" y="120334"/>
                    <a:pt x="1163433" y="77521"/>
                  </a:cubicBezTo>
                  <a:cubicBezTo>
                    <a:pt x="1163433" y="34707"/>
                    <a:pt x="902990" y="0"/>
                    <a:pt x="581717" y="0"/>
                  </a:cubicBezTo>
                  <a:close/>
                </a:path>
              </a:pathLst>
            </a:custGeom>
            <a:solidFill>
              <a:srgbClr val="270222"/>
            </a:solidFill>
          </p:spPr>
        </p:sp>
        <p:sp>
          <p:nvSpPr>
            <p:cNvPr name="TextBox 10" id="10"/>
            <p:cNvSpPr txBox="true"/>
            <p:nvPr/>
          </p:nvSpPr>
          <p:spPr>
            <a:xfrm>
              <a:off x="109072" y="43110"/>
              <a:ext cx="945289" cy="97396"/>
            </a:xfrm>
            <a:prstGeom prst="rect">
              <a:avLst/>
            </a:prstGeom>
          </p:spPr>
          <p:txBody>
            <a:bodyPr anchor="ctr" rtlCol="false" tIns="50800" lIns="50800" bIns="50800" rIns="50800"/>
            <a:lstStyle/>
            <a:p>
              <a:pPr algn="ctr">
                <a:lnSpc>
                  <a:spcPts val="1743"/>
                </a:lnSpc>
              </a:pPr>
            </a:p>
          </p:txBody>
        </p:sp>
      </p:grpSp>
      <p:sp>
        <p:nvSpPr>
          <p:cNvPr name="Freeform 11" id="11"/>
          <p:cNvSpPr/>
          <p:nvPr/>
        </p:nvSpPr>
        <p:spPr>
          <a:xfrm flipH="false" flipV="false" rot="0">
            <a:off x="597727" y="297517"/>
            <a:ext cx="4187603" cy="5250913"/>
          </a:xfrm>
          <a:custGeom>
            <a:avLst/>
            <a:gdLst/>
            <a:ahLst/>
            <a:cxnLst/>
            <a:rect r="r" b="b" t="t" l="l"/>
            <a:pathLst>
              <a:path h="5250913" w="4187603">
                <a:moveTo>
                  <a:pt x="0" y="0"/>
                </a:moveTo>
                <a:lnTo>
                  <a:pt x="4187603" y="0"/>
                </a:lnTo>
                <a:lnTo>
                  <a:pt x="4187603" y="5250912"/>
                </a:lnTo>
                <a:lnTo>
                  <a:pt x="0" y="5250912"/>
                </a:lnTo>
                <a:lnTo>
                  <a:pt x="0" y="0"/>
                </a:lnTo>
                <a:close/>
              </a:path>
            </a:pathLst>
          </a:custGeom>
          <a:blipFill>
            <a:blip r:embed="rId14"/>
            <a:stretch>
              <a:fillRect l="0" t="0" r="0" b="0"/>
            </a:stretch>
          </a:blipFill>
        </p:spPr>
      </p:sp>
      <p:sp>
        <p:nvSpPr>
          <p:cNvPr name="Freeform 12" id="12"/>
          <p:cNvSpPr/>
          <p:nvPr/>
        </p:nvSpPr>
        <p:spPr>
          <a:xfrm flipH="false" flipV="false" rot="0">
            <a:off x="1491650" y="6217543"/>
            <a:ext cx="772529" cy="531114"/>
          </a:xfrm>
          <a:custGeom>
            <a:avLst/>
            <a:gdLst/>
            <a:ahLst/>
            <a:cxnLst/>
            <a:rect r="r" b="b" t="t" l="l"/>
            <a:pathLst>
              <a:path h="531114" w="772529">
                <a:moveTo>
                  <a:pt x="0" y="0"/>
                </a:moveTo>
                <a:lnTo>
                  <a:pt x="772529" y="0"/>
                </a:lnTo>
                <a:lnTo>
                  <a:pt x="772529" y="531114"/>
                </a:lnTo>
                <a:lnTo>
                  <a:pt x="0" y="53111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a:hlinkClick r:id="rId19" action="ppaction://hlinksldjump"/>
          </p:cNvPr>
          <p:cNvSpPr/>
          <p:nvPr/>
        </p:nvSpPr>
        <p:spPr>
          <a:xfrm flipH="false" flipV="false" rot="0">
            <a:off x="10724181" y="858126"/>
            <a:ext cx="6326317" cy="2021269"/>
          </a:xfrm>
          <a:custGeom>
            <a:avLst/>
            <a:gdLst/>
            <a:ahLst/>
            <a:cxnLst/>
            <a:rect r="r" b="b" t="t" l="l"/>
            <a:pathLst>
              <a:path h="2021269" w="6326317">
                <a:moveTo>
                  <a:pt x="0" y="0"/>
                </a:moveTo>
                <a:lnTo>
                  <a:pt x="6326317" y="0"/>
                </a:lnTo>
                <a:lnTo>
                  <a:pt x="6326317" y="2021269"/>
                </a:lnTo>
                <a:lnTo>
                  <a:pt x="0" y="2021269"/>
                </a:lnTo>
                <a:lnTo>
                  <a:pt x="0" y="0"/>
                </a:lnTo>
                <a:close/>
              </a:path>
            </a:pathLst>
          </a:custGeom>
          <a:blipFill>
            <a:blip r:embed="rId17">
              <a:extLst>
                <a:ext uri="{96DAC541-7B7A-43D3-8B79-37D633B846F1}">
                  <asvg:svgBlip xmlns:asvg="http://schemas.microsoft.com/office/drawing/2016/SVG/main" r:embed="rId18"/>
                </a:ext>
              </a:extLst>
            </a:blip>
            <a:stretch>
              <a:fillRect l="-39613" t="-294366" r="0" b="0"/>
            </a:stretch>
          </a:blipFill>
        </p:spPr>
      </p:sp>
      <p:sp>
        <p:nvSpPr>
          <p:cNvPr name="Freeform 14" id="14">
            <a:hlinkClick r:id="rId20" action="ppaction://hlinksldjump"/>
          </p:cNvPr>
          <p:cNvSpPr/>
          <p:nvPr/>
        </p:nvSpPr>
        <p:spPr>
          <a:xfrm flipH="false" flipV="false" rot="0">
            <a:off x="6665234" y="2965120"/>
            <a:ext cx="6326317" cy="2021269"/>
          </a:xfrm>
          <a:custGeom>
            <a:avLst/>
            <a:gdLst/>
            <a:ahLst/>
            <a:cxnLst/>
            <a:rect r="r" b="b" t="t" l="l"/>
            <a:pathLst>
              <a:path h="2021269" w="6326317">
                <a:moveTo>
                  <a:pt x="0" y="0"/>
                </a:moveTo>
                <a:lnTo>
                  <a:pt x="6326317" y="0"/>
                </a:lnTo>
                <a:lnTo>
                  <a:pt x="6326317" y="2021268"/>
                </a:lnTo>
                <a:lnTo>
                  <a:pt x="0" y="2021268"/>
                </a:lnTo>
                <a:lnTo>
                  <a:pt x="0" y="0"/>
                </a:lnTo>
                <a:close/>
              </a:path>
            </a:pathLst>
          </a:custGeom>
          <a:blipFill>
            <a:blip r:embed="rId17">
              <a:extLst>
                <a:ext uri="{96DAC541-7B7A-43D3-8B79-37D633B846F1}">
                  <asvg:svgBlip xmlns:asvg="http://schemas.microsoft.com/office/drawing/2016/SVG/main" r:embed="rId18"/>
                </a:ext>
              </a:extLst>
            </a:blip>
            <a:stretch>
              <a:fillRect l="-39613" t="-294366" r="0" b="0"/>
            </a:stretch>
          </a:blipFill>
        </p:spPr>
      </p:sp>
      <p:sp>
        <p:nvSpPr>
          <p:cNvPr name="Freeform 15" id="15"/>
          <p:cNvSpPr/>
          <p:nvPr/>
        </p:nvSpPr>
        <p:spPr>
          <a:xfrm flipH="false" flipV="false" rot="0">
            <a:off x="11132877" y="1220673"/>
            <a:ext cx="1421318" cy="1421318"/>
          </a:xfrm>
          <a:custGeom>
            <a:avLst/>
            <a:gdLst/>
            <a:ahLst/>
            <a:cxnLst/>
            <a:rect r="r" b="b" t="t" l="l"/>
            <a:pathLst>
              <a:path h="1421318" w="1421318">
                <a:moveTo>
                  <a:pt x="0" y="0"/>
                </a:moveTo>
                <a:lnTo>
                  <a:pt x="1421318" y="0"/>
                </a:lnTo>
                <a:lnTo>
                  <a:pt x="1421318" y="1421318"/>
                </a:lnTo>
                <a:lnTo>
                  <a:pt x="0" y="142131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0">
            <a:off x="7045831" y="3333933"/>
            <a:ext cx="1421318" cy="1421318"/>
          </a:xfrm>
          <a:custGeom>
            <a:avLst/>
            <a:gdLst/>
            <a:ahLst/>
            <a:cxnLst/>
            <a:rect r="r" b="b" t="t" l="l"/>
            <a:pathLst>
              <a:path h="1421318" w="1421318">
                <a:moveTo>
                  <a:pt x="0" y="0"/>
                </a:moveTo>
                <a:lnTo>
                  <a:pt x="1421318" y="0"/>
                </a:lnTo>
                <a:lnTo>
                  <a:pt x="1421318" y="1421318"/>
                </a:lnTo>
                <a:lnTo>
                  <a:pt x="0" y="142131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7" id="17"/>
          <p:cNvSpPr txBox="true"/>
          <p:nvPr/>
        </p:nvSpPr>
        <p:spPr>
          <a:xfrm rot="0">
            <a:off x="5544431" y="797902"/>
            <a:ext cx="5151089" cy="750189"/>
          </a:xfrm>
          <a:prstGeom prst="rect">
            <a:avLst/>
          </a:prstGeom>
        </p:spPr>
        <p:txBody>
          <a:bodyPr anchor="t" rtlCol="false" tIns="0" lIns="0" bIns="0" rIns="0">
            <a:spAutoFit/>
          </a:bodyPr>
          <a:lstStyle/>
          <a:p>
            <a:pPr algn="l">
              <a:lnSpc>
                <a:spcPts val="5207"/>
              </a:lnSpc>
            </a:pPr>
            <a:r>
              <a:rPr lang="en-US" sz="4199" b="true">
                <a:solidFill>
                  <a:srgbClr val="E727FF"/>
                </a:solidFill>
                <a:latin typeface="Heading Now 91-98 Bold"/>
                <a:ea typeface="Heading Now 91-98 Bold"/>
                <a:cs typeface="Heading Now 91-98 Bold"/>
                <a:sym typeface="Heading Now 91-98 Bold"/>
              </a:rPr>
              <a:t>DAFTAR ISI</a:t>
            </a:r>
          </a:p>
        </p:txBody>
      </p:sp>
      <p:sp>
        <p:nvSpPr>
          <p:cNvPr name="TextBox 18" id="18"/>
          <p:cNvSpPr txBox="true"/>
          <p:nvPr/>
        </p:nvSpPr>
        <p:spPr>
          <a:xfrm rot="0">
            <a:off x="12991551" y="1348402"/>
            <a:ext cx="3437544" cy="1181100"/>
          </a:xfrm>
          <a:prstGeom prst="rect">
            <a:avLst/>
          </a:prstGeom>
        </p:spPr>
        <p:txBody>
          <a:bodyPr anchor="t" rtlCol="false" tIns="0" lIns="0" bIns="0" rIns="0">
            <a:spAutoFit/>
          </a:bodyPr>
          <a:lstStyle/>
          <a:p>
            <a:pPr algn="l">
              <a:lnSpc>
                <a:spcPts val="4500"/>
              </a:lnSpc>
            </a:pPr>
            <a:r>
              <a:rPr lang="en-US" sz="3000" u="sng">
                <a:solidFill>
                  <a:srgbClr val="000000"/>
                </a:solidFill>
                <a:latin typeface="Futura"/>
                <a:ea typeface="Futura"/>
                <a:cs typeface="Futura"/>
                <a:sym typeface="Futura"/>
                <a:hlinkClick r:id="rId19" action="ppaction://hlinksldjump"/>
              </a:rPr>
              <a:t>RUANG LINGKUP APLIKASI</a:t>
            </a:r>
          </a:p>
        </p:txBody>
      </p:sp>
      <p:sp>
        <p:nvSpPr>
          <p:cNvPr name="TextBox 19" id="19"/>
          <p:cNvSpPr txBox="true"/>
          <p:nvPr/>
        </p:nvSpPr>
        <p:spPr>
          <a:xfrm rot="0">
            <a:off x="8752899" y="3384785"/>
            <a:ext cx="4162651" cy="1181100"/>
          </a:xfrm>
          <a:prstGeom prst="rect">
            <a:avLst/>
          </a:prstGeom>
        </p:spPr>
        <p:txBody>
          <a:bodyPr anchor="t" rtlCol="false" tIns="0" lIns="0" bIns="0" rIns="0">
            <a:spAutoFit/>
          </a:bodyPr>
          <a:lstStyle/>
          <a:p>
            <a:pPr algn="l">
              <a:lnSpc>
                <a:spcPts val="4500"/>
              </a:lnSpc>
            </a:pPr>
            <a:r>
              <a:rPr lang="en-US" sz="3000" u="sng">
                <a:solidFill>
                  <a:srgbClr val="000000"/>
                </a:solidFill>
                <a:latin typeface="Futura"/>
                <a:ea typeface="Futura"/>
                <a:cs typeface="Futura"/>
                <a:sym typeface="Futura"/>
                <a:hlinkClick r:id="rId20" action="ppaction://hlinksldjump"/>
              </a:rPr>
              <a:t>DESAIN/RANCANGAN APLIKASI</a:t>
            </a:r>
          </a:p>
        </p:txBody>
      </p:sp>
      <p:sp>
        <p:nvSpPr>
          <p:cNvPr name="TextBox 20" id="20"/>
          <p:cNvSpPr txBox="true"/>
          <p:nvPr/>
        </p:nvSpPr>
        <p:spPr>
          <a:xfrm rot="0">
            <a:off x="11279597" y="1661394"/>
            <a:ext cx="1127877" cy="606552"/>
          </a:xfrm>
          <a:prstGeom prst="rect">
            <a:avLst/>
          </a:prstGeom>
        </p:spPr>
        <p:txBody>
          <a:bodyPr anchor="t" rtlCol="false" tIns="0" lIns="0" bIns="0" rIns="0">
            <a:spAutoFit/>
          </a:bodyPr>
          <a:lstStyle/>
          <a:p>
            <a:pPr algn="ctr">
              <a:lnSpc>
                <a:spcPts val="3863"/>
              </a:lnSpc>
            </a:pPr>
            <a:r>
              <a:rPr lang="en-US" b="true" sz="4199" u="sng">
                <a:solidFill>
                  <a:srgbClr val="FFFFFF"/>
                </a:solidFill>
                <a:latin typeface="Futura Bold"/>
                <a:ea typeface="Futura Bold"/>
                <a:cs typeface="Futura Bold"/>
                <a:sym typeface="Futura Bold"/>
                <a:hlinkClick r:id="rId19" action="ppaction://hlinksldjump"/>
              </a:rPr>
              <a:t>01</a:t>
            </a:r>
          </a:p>
        </p:txBody>
      </p:sp>
      <p:sp>
        <p:nvSpPr>
          <p:cNvPr name="Freeform 21" id="21"/>
          <p:cNvSpPr/>
          <p:nvPr/>
        </p:nvSpPr>
        <p:spPr>
          <a:xfrm flipH="false" flipV="false" rot="0">
            <a:off x="-181983" y="22829"/>
            <a:ext cx="2059898" cy="1845931"/>
          </a:xfrm>
          <a:custGeom>
            <a:avLst/>
            <a:gdLst/>
            <a:ahLst/>
            <a:cxnLst/>
            <a:rect r="r" b="b" t="t" l="l"/>
            <a:pathLst>
              <a:path h="1845931" w="2059898">
                <a:moveTo>
                  <a:pt x="0" y="0"/>
                </a:moveTo>
                <a:lnTo>
                  <a:pt x="2059898" y="0"/>
                </a:lnTo>
                <a:lnTo>
                  <a:pt x="2059898" y="1845931"/>
                </a:lnTo>
                <a:lnTo>
                  <a:pt x="0" y="1845931"/>
                </a:lnTo>
                <a:lnTo>
                  <a:pt x="0" y="0"/>
                </a:lnTo>
                <a:close/>
              </a:path>
            </a:pathLst>
          </a:custGeom>
          <a:blipFill>
            <a:blip r:embed="rId23"/>
            <a:stretch>
              <a:fillRect l="0" t="-3703" r="0" b="-3703"/>
            </a:stretch>
          </a:blipFill>
        </p:spPr>
      </p:sp>
      <p:sp>
        <p:nvSpPr>
          <p:cNvPr name="Freeform 22" id="22"/>
          <p:cNvSpPr/>
          <p:nvPr/>
        </p:nvSpPr>
        <p:spPr>
          <a:xfrm flipH="false" flipV="false" rot="0">
            <a:off x="15661243" y="7772144"/>
            <a:ext cx="5124886" cy="4932702"/>
          </a:xfrm>
          <a:custGeom>
            <a:avLst/>
            <a:gdLst/>
            <a:ahLst/>
            <a:cxnLst/>
            <a:rect r="r" b="b" t="t" l="l"/>
            <a:pathLst>
              <a:path h="4932702" w="5124886">
                <a:moveTo>
                  <a:pt x="0" y="0"/>
                </a:moveTo>
                <a:lnTo>
                  <a:pt x="5124886" y="0"/>
                </a:lnTo>
                <a:lnTo>
                  <a:pt x="5124886" y="4932703"/>
                </a:lnTo>
                <a:lnTo>
                  <a:pt x="0" y="4932703"/>
                </a:lnTo>
                <a:lnTo>
                  <a:pt x="0" y="0"/>
                </a:lnTo>
                <a:close/>
              </a:path>
            </a:pathLst>
          </a:custGeom>
          <a:blipFill>
            <a:blip r:embed="rId23"/>
            <a:stretch>
              <a:fillRect l="0" t="0" r="0" b="0"/>
            </a:stretch>
          </a:blipFill>
        </p:spPr>
      </p:sp>
      <p:sp>
        <p:nvSpPr>
          <p:cNvPr name="Freeform 23" id="23"/>
          <p:cNvSpPr/>
          <p:nvPr/>
        </p:nvSpPr>
        <p:spPr>
          <a:xfrm flipH="false" flipV="false" rot="5305716">
            <a:off x="4738071" y="782299"/>
            <a:ext cx="673247" cy="560478"/>
          </a:xfrm>
          <a:custGeom>
            <a:avLst/>
            <a:gdLst/>
            <a:ahLst/>
            <a:cxnLst/>
            <a:rect r="r" b="b" t="t" l="l"/>
            <a:pathLst>
              <a:path h="560478" w="673247">
                <a:moveTo>
                  <a:pt x="0" y="0"/>
                </a:moveTo>
                <a:lnTo>
                  <a:pt x="673247" y="0"/>
                </a:lnTo>
                <a:lnTo>
                  <a:pt x="673247" y="560478"/>
                </a:lnTo>
                <a:lnTo>
                  <a:pt x="0" y="560478"/>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4" id="24"/>
          <p:cNvSpPr/>
          <p:nvPr/>
        </p:nvSpPr>
        <p:spPr>
          <a:xfrm flipH="true" flipV="false" rot="0">
            <a:off x="1028700" y="7180050"/>
            <a:ext cx="5381725" cy="961983"/>
          </a:xfrm>
          <a:custGeom>
            <a:avLst/>
            <a:gdLst/>
            <a:ahLst/>
            <a:cxnLst/>
            <a:rect r="r" b="b" t="t" l="l"/>
            <a:pathLst>
              <a:path h="961983" w="5381725">
                <a:moveTo>
                  <a:pt x="5381725" y="0"/>
                </a:moveTo>
                <a:lnTo>
                  <a:pt x="0" y="0"/>
                </a:lnTo>
                <a:lnTo>
                  <a:pt x="0" y="961983"/>
                </a:lnTo>
                <a:lnTo>
                  <a:pt x="5381725" y="961983"/>
                </a:lnTo>
                <a:lnTo>
                  <a:pt x="5381725"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25" id="25"/>
          <p:cNvSpPr txBox="true"/>
          <p:nvPr/>
        </p:nvSpPr>
        <p:spPr>
          <a:xfrm rot="0">
            <a:off x="7173501" y="3734391"/>
            <a:ext cx="1127877" cy="606552"/>
          </a:xfrm>
          <a:prstGeom prst="rect">
            <a:avLst/>
          </a:prstGeom>
        </p:spPr>
        <p:txBody>
          <a:bodyPr anchor="t" rtlCol="false" tIns="0" lIns="0" bIns="0" rIns="0">
            <a:spAutoFit/>
          </a:bodyPr>
          <a:lstStyle/>
          <a:p>
            <a:pPr algn="ctr">
              <a:lnSpc>
                <a:spcPts val="3863"/>
              </a:lnSpc>
            </a:pPr>
            <a:r>
              <a:rPr lang="en-US" b="true" sz="4199" u="sng">
                <a:solidFill>
                  <a:srgbClr val="FFFFFF"/>
                </a:solidFill>
                <a:latin typeface="Futura Bold"/>
                <a:ea typeface="Futura Bold"/>
                <a:cs typeface="Futura Bold"/>
                <a:sym typeface="Futura Bold"/>
                <a:hlinkClick r:id="rId20" action="ppaction://hlinksldjump"/>
              </a:rPr>
              <a:t>02</a:t>
            </a:r>
          </a:p>
        </p:txBody>
      </p:sp>
      <p:sp>
        <p:nvSpPr>
          <p:cNvPr name="Freeform 26" id="26">
            <a:hlinkClick r:id="rId28" action="ppaction://hlinksldjump"/>
          </p:cNvPr>
          <p:cNvSpPr/>
          <p:nvPr/>
        </p:nvSpPr>
        <p:spPr>
          <a:xfrm flipH="false" flipV="false" rot="0">
            <a:off x="10102778" y="4910910"/>
            <a:ext cx="6326317" cy="2021269"/>
          </a:xfrm>
          <a:custGeom>
            <a:avLst/>
            <a:gdLst/>
            <a:ahLst/>
            <a:cxnLst/>
            <a:rect r="r" b="b" t="t" l="l"/>
            <a:pathLst>
              <a:path h="2021269" w="6326317">
                <a:moveTo>
                  <a:pt x="0" y="0"/>
                </a:moveTo>
                <a:lnTo>
                  <a:pt x="6326317" y="0"/>
                </a:lnTo>
                <a:lnTo>
                  <a:pt x="6326317" y="2021268"/>
                </a:lnTo>
                <a:lnTo>
                  <a:pt x="0" y="2021268"/>
                </a:lnTo>
                <a:lnTo>
                  <a:pt x="0" y="0"/>
                </a:lnTo>
                <a:close/>
              </a:path>
            </a:pathLst>
          </a:custGeom>
          <a:blipFill>
            <a:blip r:embed="rId17">
              <a:extLst>
                <a:ext uri="{96DAC541-7B7A-43D3-8B79-37D633B846F1}">
                  <asvg:svgBlip xmlns:asvg="http://schemas.microsoft.com/office/drawing/2016/SVG/main" r:embed="rId18"/>
                </a:ext>
              </a:extLst>
            </a:blip>
            <a:stretch>
              <a:fillRect l="-39613" t="-294366" r="0" b="0"/>
            </a:stretch>
          </a:blipFill>
        </p:spPr>
      </p:sp>
      <p:sp>
        <p:nvSpPr>
          <p:cNvPr name="Freeform 27" id="27">
            <a:hlinkClick r:id="rId29" action="ppaction://hlinksldjump"/>
          </p:cNvPr>
          <p:cNvSpPr/>
          <p:nvPr/>
        </p:nvSpPr>
        <p:spPr>
          <a:xfrm flipH="false" flipV="false" rot="0">
            <a:off x="6589232" y="7303653"/>
            <a:ext cx="6326317" cy="2021269"/>
          </a:xfrm>
          <a:custGeom>
            <a:avLst/>
            <a:gdLst/>
            <a:ahLst/>
            <a:cxnLst/>
            <a:rect r="r" b="b" t="t" l="l"/>
            <a:pathLst>
              <a:path h="2021269" w="6326317">
                <a:moveTo>
                  <a:pt x="0" y="0"/>
                </a:moveTo>
                <a:lnTo>
                  <a:pt x="6326318" y="0"/>
                </a:lnTo>
                <a:lnTo>
                  <a:pt x="6326318" y="2021269"/>
                </a:lnTo>
                <a:lnTo>
                  <a:pt x="0" y="2021269"/>
                </a:lnTo>
                <a:lnTo>
                  <a:pt x="0" y="0"/>
                </a:lnTo>
                <a:close/>
              </a:path>
            </a:pathLst>
          </a:custGeom>
          <a:blipFill>
            <a:blip r:embed="rId17">
              <a:extLst>
                <a:ext uri="{96DAC541-7B7A-43D3-8B79-37D633B846F1}">
                  <asvg:svgBlip xmlns:asvg="http://schemas.microsoft.com/office/drawing/2016/SVG/main" r:embed="rId18"/>
                </a:ext>
              </a:extLst>
            </a:blip>
            <a:stretch>
              <a:fillRect l="-39613" t="-294366" r="0" b="0"/>
            </a:stretch>
          </a:blipFill>
        </p:spPr>
      </p:sp>
      <p:sp>
        <p:nvSpPr>
          <p:cNvPr name="Freeform 28" id="28">
            <a:hlinkClick r:id="rId28" action="ppaction://hlinksldjump"/>
          </p:cNvPr>
          <p:cNvSpPr/>
          <p:nvPr/>
        </p:nvSpPr>
        <p:spPr>
          <a:xfrm flipH="false" flipV="false" rot="0">
            <a:off x="10498418" y="5301435"/>
            <a:ext cx="1421318" cy="1421318"/>
          </a:xfrm>
          <a:custGeom>
            <a:avLst/>
            <a:gdLst/>
            <a:ahLst/>
            <a:cxnLst/>
            <a:rect r="r" b="b" t="t" l="l"/>
            <a:pathLst>
              <a:path h="1421318" w="1421318">
                <a:moveTo>
                  <a:pt x="0" y="0"/>
                </a:moveTo>
                <a:lnTo>
                  <a:pt x="1421318" y="0"/>
                </a:lnTo>
                <a:lnTo>
                  <a:pt x="1421318" y="1421317"/>
                </a:lnTo>
                <a:lnTo>
                  <a:pt x="0" y="142131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9" id="29"/>
          <p:cNvSpPr txBox="true"/>
          <p:nvPr/>
        </p:nvSpPr>
        <p:spPr>
          <a:xfrm rot="0">
            <a:off x="10607039" y="5737331"/>
            <a:ext cx="1127877" cy="606552"/>
          </a:xfrm>
          <a:prstGeom prst="rect">
            <a:avLst/>
          </a:prstGeom>
        </p:spPr>
        <p:txBody>
          <a:bodyPr anchor="t" rtlCol="false" tIns="0" lIns="0" bIns="0" rIns="0">
            <a:spAutoFit/>
          </a:bodyPr>
          <a:lstStyle/>
          <a:p>
            <a:pPr algn="ctr">
              <a:lnSpc>
                <a:spcPts val="3863"/>
              </a:lnSpc>
            </a:pPr>
            <a:r>
              <a:rPr lang="en-US" b="true" sz="4199" u="sng">
                <a:solidFill>
                  <a:srgbClr val="FFFFFF"/>
                </a:solidFill>
                <a:latin typeface="Futura Bold"/>
                <a:ea typeface="Futura Bold"/>
                <a:cs typeface="Futura Bold"/>
                <a:sym typeface="Futura Bold"/>
                <a:hlinkClick r:id="rId28" action="ppaction://hlinksldjump"/>
              </a:rPr>
              <a:t>03</a:t>
            </a:r>
          </a:p>
        </p:txBody>
      </p:sp>
      <p:sp>
        <p:nvSpPr>
          <p:cNvPr name="Freeform 30" id="30"/>
          <p:cNvSpPr/>
          <p:nvPr/>
        </p:nvSpPr>
        <p:spPr>
          <a:xfrm flipH="false" flipV="false" rot="0">
            <a:off x="6950581" y="7689354"/>
            <a:ext cx="1421318" cy="1421318"/>
          </a:xfrm>
          <a:custGeom>
            <a:avLst/>
            <a:gdLst/>
            <a:ahLst/>
            <a:cxnLst/>
            <a:rect r="r" b="b" t="t" l="l"/>
            <a:pathLst>
              <a:path h="1421318" w="1421318">
                <a:moveTo>
                  <a:pt x="0" y="0"/>
                </a:moveTo>
                <a:lnTo>
                  <a:pt x="1421318" y="0"/>
                </a:lnTo>
                <a:lnTo>
                  <a:pt x="1421318" y="1421318"/>
                </a:lnTo>
                <a:lnTo>
                  <a:pt x="0" y="142131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31" id="31"/>
          <p:cNvSpPr txBox="true"/>
          <p:nvPr/>
        </p:nvSpPr>
        <p:spPr>
          <a:xfrm rot="0">
            <a:off x="7106826" y="8111025"/>
            <a:ext cx="1127877" cy="606552"/>
          </a:xfrm>
          <a:prstGeom prst="rect">
            <a:avLst/>
          </a:prstGeom>
        </p:spPr>
        <p:txBody>
          <a:bodyPr anchor="t" rtlCol="false" tIns="0" lIns="0" bIns="0" rIns="0">
            <a:spAutoFit/>
          </a:bodyPr>
          <a:lstStyle/>
          <a:p>
            <a:pPr algn="ctr">
              <a:lnSpc>
                <a:spcPts val="3863"/>
              </a:lnSpc>
            </a:pPr>
            <a:r>
              <a:rPr lang="en-US" b="true" sz="4199" u="sng">
                <a:solidFill>
                  <a:srgbClr val="FFFFFF"/>
                </a:solidFill>
                <a:latin typeface="Futura Bold"/>
                <a:ea typeface="Futura Bold"/>
                <a:cs typeface="Futura Bold"/>
                <a:sym typeface="Futura Bold"/>
                <a:hlinkClick r:id="rId29" action="ppaction://hlinksldjump"/>
              </a:rPr>
              <a:t>04</a:t>
            </a:r>
          </a:p>
        </p:txBody>
      </p:sp>
      <p:sp>
        <p:nvSpPr>
          <p:cNvPr name="TextBox 32" id="32"/>
          <p:cNvSpPr txBox="true"/>
          <p:nvPr/>
        </p:nvSpPr>
        <p:spPr>
          <a:xfrm rot="0">
            <a:off x="12266444" y="5359569"/>
            <a:ext cx="4162651" cy="1181100"/>
          </a:xfrm>
          <a:prstGeom prst="rect">
            <a:avLst/>
          </a:prstGeom>
        </p:spPr>
        <p:txBody>
          <a:bodyPr anchor="t" rtlCol="false" tIns="0" lIns="0" bIns="0" rIns="0">
            <a:spAutoFit/>
          </a:bodyPr>
          <a:lstStyle/>
          <a:p>
            <a:pPr algn="l">
              <a:lnSpc>
                <a:spcPts val="4500"/>
              </a:lnSpc>
            </a:pPr>
            <a:r>
              <a:rPr lang="en-US" sz="3000" u="sng">
                <a:solidFill>
                  <a:srgbClr val="000000"/>
                </a:solidFill>
                <a:latin typeface="Futura"/>
                <a:ea typeface="Futura"/>
                <a:cs typeface="Futura"/>
                <a:sym typeface="Futura"/>
                <a:hlinkClick r:id="rId28" action="ppaction://hlinksldjump"/>
              </a:rPr>
              <a:t>KODE PROGRAM DAN HASIL AKHIR</a:t>
            </a:r>
          </a:p>
        </p:txBody>
      </p:sp>
      <p:sp>
        <p:nvSpPr>
          <p:cNvPr name="TextBox 33" id="33"/>
          <p:cNvSpPr txBox="true"/>
          <p:nvPr/>
        </p:nvSpPr>
        <p:spPr>
          <a:xfrm rot="0">
            <a:off x="9035226" y="8174270"/>
            <a:ext cx="4162651" cy="451485"/>
          </a:xfrm>
          <a:prstGeom prst="rect">
            <a:avLst/>
          </a:prstGeom>
        </p:spPr>
        <p:txBody>
          <a:bodyPr anchor="t" rtlCol="false" tIns="0" lIns="0" bIns="0" rIns="0">
            <a:spAutoFit/>
          </a:bodyPr>
          <a:lstStyle/>
          <a:p>
            <a:pPr algn="l">
              <a:lnSpc>
                <a:spcPts val="2970"/>
              </a:lnSpc>
            </a:pPr>
            <a:r>
              <a:rPr lang="en-US" sz="3000" u="sng">
                <a:solidFill>
                  <a:srgbClr val="000000"/>
                </a:solidFill>
                <a:latin typeface="Futura"/>
                <a:ea typeface="Futura"/>
                <a:cs typeface="Futura"/>
                <a:sym typeface="Futura"/>
                <a:hlinkClick r:id="rId29" action="ppaction://hlinksldjump"/>
              </a:rPr>
              <a:t>KESIMPULAN</a:t>
            </a:r>
          </a:p>
        </p:txBody>
      </p:sp>
      <p:sp>
        <p:nvSpPr>
          <p:cNvPr name="TextBox 34" id="34"/>
          <p:cNvSpPr txBox="true"/>
          <p:nvPr/>
        </p:nvSpPr>
        <p:spPr>
          <a:xfrm rot="0">
            <a:off x="2465341" y="6169918"/>
            <a:ext cx="4123891" cy="673608"/>
          </a:xfrm>
          <a:prstGeom prst="rect">
            <a:avLst/>
          </a:prstGeom>
        </p:spPr>
        <p:txBody>
          <a:bodyPr anchor="t" rtlCol="false" tIns="0" lIns="0" bIns="0" rIns="0">
            <a:spAutoFit/>
          </a:bodyPr>
          <a:lstStyle/>
          <a:p>
            <a:pPr algn="l">
              <a:lnSpc>
                <a:spcPts val="2541"/>
              </a:lnSpc>
            </a:pPr>
            <a:r>
              <a:rPr lang="en-US" sz="2100">
                <a:solidFill>
                  <a:srgbClr val="FFFFFF"/>
                </a:solidFill>
                <a:latin typeface="Futura"/>
                <a:ea typeface="Futura"/>
                <a:cs typeface="Futura"/>
                <a:sym typeface="Futura"/>
              </a:rPr>
              <a:t>Fakultas Teknologi Industri</a:t>
            </a:r>
          </a:p>
          <a:p>
            <a:pPr algn="l">
              <a:lnSpc>
                <a:spcPts val="2541"/>
              </a:lnSpc>
            </a:pPr>
            <a:r>
              <a:rPr lang="en-US" sz="2100">
                <a:solidFill>
                  <a:srgbClr val="FFFFFF"/>
                </a:solidFill>
                <a:latin typeface="Futura"/>
                <a:ea typeface="Futura"/>
                <a:cs typeface="Futura"/>
                <a:sym typeface="Futura"/>
              </a:rPr>
              <a:t>Prodi Tnformatika</a:t>
            </a:r>
          </a:p>
        </p:txBody>
      </p:sp>
      <p:sp>
        <p:nvSpPr>
          <p:cNvPr name="Freeform 35" id="35"/>
          <p:cNvSpPr/>
          <p:nvPr/>
        </p:nvSpPr>
        <p:spPr>
          <a:xfrm flipH="false" flipV="false" rot="0">
            <a:off x="1057275" y="7180050"/>
            <a:ext cx="985595" cy="985595"/>
          </a:xfrm>
          <a:custGeom>
            <a:avLst/>
            <a:gdLst/>
            <a:ahLst/>
            <a:cxnLst/>
            <a:rect r="r" b="b" t="t" l="l"/>
            <a:pathLst>
              <a:path h="985595" w="985595">
                <a:moveTo>
                  <a:pt x="0" y="0"/>
                </a:moveTo>
                <a:lnTo>
                  <a:pt x="985595" y="0"/>
                </a:lnTo>
                <a:lnTo>
                  <a:pt x="985595" y="985595"/>
                </a:lnTo>
                <a:lnTo>
                  <a:pt x="0" y="985595"/>
                </a:lnTo>
                <a:lnTo>
                  <a:pt x="0" y="0"/>
                </a:lnTo>
                <a:close/>
              </a:path>
            </a:pathLst>
          </a:custGeom>
          <a:blipFill>
            <a:blip r:embed="rId30"/>
            <a:stretch>
              <a:fillRect l="0" t="0" r="0" b="0"/>
            </a:stretch>
          </a:blipFill>
        </p:spPr>
      </p:sp>
      <p:sp>
        <p:nvSpPr>
          <p:cNvPr name="TextBox 36" id="36"/>
          <p:cNvSpPr txBox="true"/>
          <p:nvPr/>
        </p:nvSpPr>
        <p:spPr>
          <a:xfrm rot="0">
            <a:off x="1712201" y="7424551"/>
            <a:ext cx="4622024"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Futura Bold"/>
                <a:ea typeface="Futura Bold"/>
                <a:cs typeface="Futura Bold"/>
                <a:sym typeface="Futura Bold"/>
              </a:rPr>
              <a:t>UNIVERSITAS AHMAD DAHLAN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70222"/>
        </a:solidFill>
      </p:bgPr>
    </p:bg>
    <p:spTree>
      <p:nvGrpSpPr>
        <p:cNvPr id="1" name=""/>
        <p:cNvGrpSpPr/>
        <p:nvPr/>
      </p:nvGrpSpPr>
      <p:grpSpPr>
        <a:xfrm>
          <a:off x="0" y="0"/>
          <a:ext cx="0" cy="0"/>
          <a:chOff x="0" y="0"/>
          <a:chExt cx="0" cy="0"/>
        </a:xfrm>
      </p:grpSpPr>
      <p:sp>
        <p:nvSpPr>
          <p:cNvPr name="Freeform 2" id="2"/>
          <p:cNvSpPr/>
          <p:nvPr/>
        </p:nvSpPr>
        <p:spPr>
          <a:xfrm flipH="false" flipV="false" rot="0">
            <a:off x="14422221" y="-3231218"/>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980917" y="-3432451"/>
            <a:ext cx="17050696" cy="15438630"/>
          </a:xfrm>
          <a:custGeom>
            <a:avLst/>
            <a:gdLst/>
            <a:ahLst/>
            <a:cxnLst/>
            <a:rect r="r" b="b" t="t" l="l"/>
            <a:pathLst>
              <a:path h="15438630" w="17050696">
                <a:moveTo>
                  <a:pt x="17050696" y="0"/>
                </a:moveTo>
                <a:lnTo>
                  <a:pt x="0" y="0"/>
                </a:lnTo>
                <a:lnTo>
                  <a:pt x="0" y="15438630"/>
                </a:lnTo>
                <a:lnTo>
                  <a:pt x="17050696" y="15438630"/>
                </a:lnTo>
                <a:lnTo>
                  <a:pt x="17050696"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7930297" y="4432841"/>
            <a:ext cx="9898761" cy="5840269"/>
          </a:xfrm>
          <a:custGeom>
            <a:avLst/>
            <a:gdLst/>
            <a:ahLst/>
            <a:cxnLst/>
            <a:rect r="r" b="b" t="t" l="l"/>
            <a:pathLst>
              <a:path h="5840269" w="9898761">
                <a:moveTo>
                  <a:pt x="9898761" y="0"/>
                </a:moveTo>
                <a:lnTo>
                  <a:pt x="0" y="0"/>
                </a:lnTo>
                <a:lnTo>
                  <a:pt x="0" y="5840269"/>
                </a:lnTo>
                <a:lnTo>
                  <a:pt x="9898761" y="5840269"/>
                </a:lnTo>
                <a:lnTo>
                  <a:pt x="989876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590007" y="-1007020"/>
            <a:ext cx="21133669" cy="11465015"/>
          </a:xfrm>
          <a:custGeom>
            <a:avLst/>
            <a:gdLst/>
            <a:ahLst/>
            <a:cxnLst/>
            <a:rect r="r" b="b" t="t" l="l"/>
            <a:pathLst>
              <a:path h="11465015" w="21133669">
                <a:moveTo>
                  <a:pt x="0" y="0"/>
                </a:moveTo>
                <a:lnTo>
                  <a:pt x="21133669" y="0"/>
                </a:lnTo>
                <a:lnTo>
                  <a:pt x="21133669" y="11465016"/>
                </a:lnTo>
                <a:lnTo>
                  <a:pt x="0" y="114650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197877" y="-1318936"/>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10872383" y="-2582550"/>
            <a:ext cx="12356230" cy="7290176"/>
          </a:xfrm>
          <a:custGeom>
            <a:avLst/>
            <a:gdLst/>
            <a:ahLst/>
            <a:cxnLst/>
            <a:rect r="r" b="b" t="t" l="l"/>
            <a:pathLst>
              <a:path h="7290176" w="12356230">
                <a:moveTo>
                  <a:pt x="12356230" y="0"/>
                </a:moveTo>
                <a:lnTo>
                  <a:pt x="0" y="0"/>
                </a:lnTo>
                <a:lnTo>
                  <a:pt x="0" y="7290176"/>
                </a:lnTo>
                <a:lnTo>
                  <a:pt x="12356230" y="7290176"/>
                </a:lnTo>
                <a:lnTo>
                  <a:pt x="1235623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18988" y="843027"/>
            <a:ext cx="1849476" cy="1780121"/>
          </a:xfrm>
          <a:custGeom>
            <a:avLst/>
            <a:gdLst/>
            <a:ahLst/>
            <a:cxnLst/>
            <a:rect r="r" b="b" t="t" l="l"/>
            <a:pathLst>
              <a:path h="1780121" w="1849476">
                <a:moveTo>
                  <a:pt x="0" y="0"/>
                </a:moveTo>
                <a:lnTo>
                  <a:pt x="1849476" y="0"/>
                </a:lnTo>
                <a:lnTo>
                  <a:pt x="1849476" y="1780121"/>
                </a:lnTo>
                <a:lnTo>
                  <a:pt x="0" y="1780121"/>
                </a:lnTo>
                <a:lnTo>
                  <a:pt x="0" y="0"/>
                </a:lnTo>
                <a:close/>
              </a:path>
            </a:pathLst>
          </a:custGeom>
          <a:blipFill>
            <a:blip r:embed="rId14"/>
            <a:stretch>
              <a:fillRect l="0" t="0" r="0" b="0"/>
            </a:stretch>
          </a:blipFill>
        </p:spPr>
      </p:sp>
      <p:sp>
        <p:nvSpPr>
          <p:cNvPr name="Freeform 9" id="9"/>
          <p:cNvSpPr/>
          <p:nvPr/>
        </p:nvSpPr>
        <p:spPr>
          <a:xfrm flipH="false" flipV="false" rot="0">
            <a:off x="15875224" y="313055"/>
            <a:ext cx="772529" cy="531114"/>
          </a:xfrm>
          <a:custGeom>
            <a:avLst/>
            <a:gdLst/>
            <a:ahLst/>
            <a:cxnLst/>
            <a:rect r="r" b="b" t="t" l="l"/>
            <a:pathLst>
              <a:path h="531114" w="772529">
                <a:moveTo>
                  <a:pt x="0" y="0"/>
                </a:moveTo>
                <a:lnTo>
                  <a:pt x="772529" y="0"/>
                </a:lnTo>
                <a:lnTo>
                  <a:pt x="772529" y="531113"/>
                </a:lnTo>
                <a:lnTo>
                  <a:pt x="0" y="53111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3695985" y="5784959"/>
            <a:ext cx="4358477" cy="4271308"/>
          </a:xfrm>
          <a:custGeom>
            <a:avLst/>
            <a:gdLst/>
            <a:ahLst/>
            <a:cxnLst/>
            <a:rect r="r" b="b" t="t" l="l"/>
            <a:pathLst>
              <a:path h="4271308" w="4358477">
                <a:moveTo>
                  <a:pt x="0" y="0"/>
                </a:moveTo>
                <a:lnTo>
                  <a:pt x="4358478" y="0"/>
                </a:lnTo>
                <a:lnTo>
                  <a:pt x="4358478" y="4271308"/>
                </a:lnTo>
                <a:lnTo>
                  <a:pt x="0" y="4271308"/>
                </a:lnTo>
                <a:lnTo>
                  <a:pt x="0" y="0"/>
                </a:lnTo>
                <a:close/>
              </a:path>
            </a:pathLst>
          </a:custGeom>
          <a:blipFill>
            <a:blip r:embed="rId17"/>
            <a:stretch>
              <a:fillRect l="0" t="0" r="0" b="0"/>
            </a:stretch>
          </a:blipFill>
        </p:spPr>
      </p:sp>
      <p:sp>
        <p:nvSpPr>
          <p:cNvPr name="Freeform 11" id="11"/>
          <p:cNvSpPr/>
          <p:nvPr/>
        </p:nvSpPr>
        <p:spPr>
          <a:xfrm flipH="true" flipV="false" rot="0">
            <a:off x="118988" y="8577525"/>
            <a:ext cx="5381725" cy="961983"/>
          </a:xfrm>
          <a:custGeom>
            <a:avLst/>
            <a:gdLst/>
            <a:ahLst/>
            <a:cxnLst/>
            <a:rect r="r" b="b" t="t" l="l"/>
            <a:pathLst>
              <a:path h="961983" w="5381725">
                <a:moveTo>
                  <a:pt x="5381724" y="0"/>
                </a:moveTo>
                <a:lnTo>
                  <a:pt x="0" y="0"/>
                </a:lnTo>
                <a:lnTo>
                  <a:pt x="0" y="961983"/>
                </a:lnTo>
                <a:lnTo>
                  <a:pt x="5381724" y="961983"/>
                </a:lnTo>
                <a:lnTo>
                  <a:pt x="5381724"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2" id="12"/>
          <p:cNvSpPr txBox="true"/>
          <p:nvPr/>
        </p:nvSpPr>
        <p:spPr>
          <a:xfrm rot="0">
            <a:off x="1225162" y="8818245"/>
            <a:ext cx="4319269" cy="775335"/>
          </a:xfrm>
          <a:prstGeom prst="rect">
            <a:avLst/>
          </a:prstGeom>
        </p:spPr>
        <p:txBody>
          <a:bodyPr anchor="t" rtlCol="false" tIns="0" lIns="0" bIns="0" rIns="0">
            <a:spAutoFit/>
          </a:bodyPr>
          <a:lstStyle/>
          <a:p>
            <a:pPr algn="l">
              <a:lnSpc>
                <a:spcPts val="2940"/>
              </a:lnSpc>
            </a:pPr>
            <a:r>
              <a:rPr lang="en-US" sz="2100" b="true">
                <a:solidFill>
                  <a:srgbClr val="000000"/>
                </a:solidFill>
                <a:latin typeface="Futura Bold"/>
                <a:ea typeface="Futura Bold"/>
                <a:cs typeface="Futura Bold"/>
                <a:sym typeface="Futura Bold"/>
              </a:rPr>
              <a:t>UNIVERSITAS AHMAD DAHLAN</a:t>
            </a:r>
          </a:p>
          <a:p>
            <a:pPr algn="l">
              <a:lnSpc>
                <a:spcPts val="2940"/>
              </a:lnSpc>
              <a:spcBef>
                <a:spcPct val="0"/>
              </a:spcBef>
            </a:pPr>
          </a:p>
        </p:txBody>
      </p:sp>
      <p:sp>
        <p:nvSpPr>
          <p:cNvPr name="TextBox 13" id="13"/>
          <p:cNvSpPr txBox="true"/>
          <p:nvPr/>
        </p:nvSpPr>
        <p:spPr>
          <a:xfrm rot="0">
            <a:off x="10219419" y="514223"/>
            <a:ext cx="6564379" cy="787019"/>
          </a:xfrm>
          <a:prstGeom prst="rect">
            <a:avLst/>
          </a:prstGeom>
        </p:spPr>
        <p:txBody>
          <a:bodyPr anchor="t" rtlCol="false" tIns="0" lIns="0" bIns="0" rIns="0">
            <a:spAutoFit/>
          </a:bodyPr>
          <a:lstStyle/>
          <a:p>
            <a:pPr algn="l">
              <a:lnSpc>
                <a:spcPts val="4648"/>
              </a:lnSpc>
            </a:pPr>
            <a:r>
              <a:rPr lang="en-US" sz="5600" b="true">
                <a:solidFill>
                  <a:srgbClr val="E727FF"/>
                </a:solidFill>
                <a:latin typeface="Heading Now 91-98 Bold"/>
                <a:ea typeface="Heading Now 91-98 Bold"/>
                <a:cs typeface="Heading Now 91-98 Bold"/>
                <a:sym typeface="Heading Now 91-98 Bold"/>
              </a:rPr>
              <a:t>Aplikasi</a:t>
            </a:r>
          </a:p>
        </p:txBody>
      </p:sp>
      <p:sp>
        <p:nvSpPr>
          <p:cNvPr name="Freeform 14" id="14"/>
          <p:cNvSpPr/>
          <p:nvPr/>
        </p:nvSpPr>
        <p:spPr>
          <a:xfrm flipH="false" flipV="true" rot="0">
            <a:off x="1143402" y="-2515238"/>
            <a:ext cx="8097339" cy="6477871"/>
          </a:xfrm>
          <a:custGeom>
            <a:avLst/>
            <a:gdLst/>
            <a:ahLst/>
            <a:cxnLst/>
            <a:rect r="r" b="b" t="t" l="l"/>
            <a:pathLst>
              <a:path h="6477871" w="8097339">
                <a:moveTo>
                  <a:pt x="0" y="6477871"/>
                </a:moveTo>
                <a:lnTo>
                  <a:pt x="8097339" y="6477871"/>
                </a:lnTo>
                <a:lnTo>
                  <a:pt x="8097339" y="0"/>
                </a:lnTo>
                <a:lnTo>
                  <a:pt x="0" y="0"/>
                </a:lnTo>
                <a:lnTo>
                  <a:pt x="0" y="6477871"/>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5" id="15"/>
          <p:cNvSpPr txBox="true"/>
          <p:nvPr/>
        </p:nvSpPr>
        <p:spPr>
          <a:xfrm rot="0">
            <a:off x="1900058" y="1666413"/>
            <a:ext cx="13581659" cy="6887500"/>
          </a:xfrm>
          <a:prstGeom prst="rect">
            <a:avLst/>
          </a:prstGeom>
        </p:spPr>
        <p:txBody>
          <a:bodyPr anchor="t" rtlCol="false" tIns="0" lIns="0" bIns="0" rIns="0">
            <a:spAutoFit/>
          </a:bodyPr>
          <a:lstStyle/>
          <a:p>
            <a:pPr algn="l">
              <a:lnSpc>
                <a:spcPts val="3499"/>
              </a:lnSpc>
            </a:pPr>
            <a:r>
              <a:rPr lang="en-US" sz="2799" b="true">
                <a:solidFill>
                  <a:srgbClr val="CB6CE6"/>
                </a:solidFill>
                <a:latin typeface="Futura Bold"/>
                <a:ea typeface="Futura Bold"/>
                <a:cs typeface="Futura Bold"/>
                <a:sym typeface="Futura Bold"/>
              </a:rPr>
              <a:t>Nama Aplikasi: Pixel Mover</a:t>
            </a:r>
          </a:p>
          <a:p>
            <a:pPr algn="l">
              <a:lnSpc>
                <a:spcPts val="3499"/>
              </a:lnSpc>
            </a:pPr>
            <a:r>
              <a:rPr lang="en-US" sz="2799" b="true">
                <a:solidFill>
                  <a:srgbClr val="FFFFFF"/>
                </a:solidFill>
                <a:latin typeface="Futura Bold"/>
                <a:ea typeface="Futura Bold"/>
                <a:cs typeface="Futura Bold"/>
                <a:sym typeface="Futura Bold"/>
              </a:rPr>
              <a:t>Menampilkan pergerakan kursor mouse dalam mode grafis 320x200 dengan 256 warna pada EMU8086, menggunakan interrupt BIOS (0x10 untuk grafis, 0x33 untuk mouse).</a:t>
            </a:r>
          </a:p>
          <a:p>
            <a:pPr algn="l">
              <a:lnSpc>
                <a:spcPts val="2883"/>
              </a:lnSpc>
            </a:pPr>
          </a:p>
          <a:p>
            <a:pPr algn="l">
              <a:lnSpc>
                <a:spcPts val="2883"/>
              </a:lnSpc>
            </a:pPr>
            <a:r>
              <a:rPr lang="en-US" sz="2799" b="true">
                <a:solidFill>
                  <a:srgbClr val="CB6CE6"/>
                </a:solidFill>
                <a:latin typeface="Futura Bold"/>
                <a:ea typeface="Futura Bold"/>
                <a:cs typeface="Futura Bold"/>
                <a:sym typeface="Futura Bold"/>
              </a:rPr>
              <a:t>Fitur Utama:</a:t>
            </a:r>
          </a:p>
          <a:p>
            <a:pPr algn="l" marL="604519" indent="-302260" lvl="1">
              <a:lnSpc>
                <a:spcPts val="2883"/>
              </a:lnSpc>
              <a:buFont typeface="Arial"/>
              <a:buChar char="•"/>
            </a:pPr>
            <a:r>
              <a:rPr lang="en-US" b="true" sz="2799">
                <a:solidFill>
                  <a:srgbClr val="FFFFFF"/>
                </a:solidFill>
                <a:latin typeface="Futura Bold"/>
                <a:ea typeface="Futura Bold"/>
                <a:cs typeface="Futura Bold"/>
                <a:sym typeface="Futura Bold"/>
              </a:rPr>
              <a:t>Mode Grafis 320x200, 256 warna</a:t>
            </a:r>
          </a:p>
          <a:p>
            <a:pPr algn="l" marL="604519" indent="-302260" lvl="1">
              <a:lnSpc>
                <a:spcPts val="2883"/>
              </a:lnSpc>
              <a:buFont typeface="Arial"/>
              <a:buChar char="•"/>
            </a:pPr>
            <a:r>
              <a:rPr lang="en-US" b="true" sz="2799">
                <a:solidFill>
                  <a:srgbClr val="FFFFFF"/>
                </a:solidFill>
                <a:latin typeface="Futura Bold"/>
                <a:ea typeface="Futura Bold"/>
                <a:cs typeface="Futura Bold"/>
                <a:sym typeface="Futura Bold"/>
              </a:rPr>
              <a:t>Pengendalian Mouse: Kursor bergerak dan berubah warna</a:t>
            </a:r>
          </a:p>
          <a:p>
            <a:pPr algn="l" marL="604519" indent="-302260" lvl="1">
              <a:lnSpc>
                <a:spcPts val="2883"/>
              </a:lnSpc>
              <a:buFont typeface="Arial"/>
              <a:buChar char="•"/>
            </a:pPr>
            <a:r>
              <a:rPr lang="en-US" b="true" sz="2799">
                <a:solidFill>
                  <a:srgbClr val="FFFFFF"/>
                </a:solidFill>
                <a:latin typeface="Futura Bold"/>
                <a:ea typeface="Futura Bold"/>
                <a:cs typeface="Futura Bold"/>
                <a:sym typeface="Futura Bold"/>
              </a:rPr>
              <a:t>Tombol Escape untuk keluar</a:t>
            </a:r>
          </a:p>
          <a:p>
            <a:pPr algn="l">
              <a:lnSpc>
                <a:spcPts val="2883"/>
              </a:lnSpc>
            </a:pPr>
          </a:p>
          <a:p>
            <a:pPr algn="l">
              <a:lnSpc>
                <a:spcPts val="2883"/>
              </a:lnSpc>
            </a:pPr>
            <a:r>
              <a:rPr lang="en-US" sz="2799" b="true">
                <a:solidFill>
                  <a:srgbClr val="CB6CE6"/>
                </a:solidFill>
                <a:latin typeface="Futura Bold"/>
                <a:ea typeface="Futura Bold"/>
                <a:cs typeface="Futura Bold"/>
                <a:sym typeface="Futura Bold"/>
              </a:rPr>
              <a:t>Platform: </a:t>
            </a:r>
            <a:r>
              <a:rPr lang="en-US" sz="2799" b="true">
                <a:solidFill>
                  <a:srgbClr val="FFFFFF"/>
                </a:solidFill>
                <a:latin typeface="Futura Bold"/>
                <a:ea typeface="Futura Bold"/>
                <a:cs typeface="Futura Bold"/>
                <a:sym typeface="Futura Bold"/>
              </a:rPr>
              <a:t>EMU8086 (DOS)</a:t>
            </a:r>
          </a:p>
          <a:p>
            <a:pPr algn="l">
              <a:lnSpc>
                <a:spcPts val="2883"/>
              </a:lnSpc>
            </a:pPr>
          </a:p>
          <a:p>
            <a:pPr algn="l">
              <a:lnSpc>
                <a:spcPts val="2883"/>
              </a:lnSpc>
            </a:pPr>
            <a:r>
              <a:rPr lang="en-US" sz="2799" b="true">
                <a:solidFill>
                  <a:srgbClr val="CB6CE6"/>
                </a:solidFill>
                <a:latin typeface="Futura Bold"/>
                <a:ea typeface="Futura Bold"/>
                <a:cs typeface="Futura Bold"/>
                <a:sym typeface="Futura Bold"/>
              </a:rPr>
              <a:t>Target Pengguna: </a:t>
            </a:r>
            <a:r>
              <a:rPr lang="en-US" sz="2799" b="true">
                <a:solidFill>
                  <a:srgbClr val="FFFFFF"/>
                </a:solidFill>
                <a:latin typeface="Futura Bold"/>
                <a:ea typeface="Futura Bold"/>
                <a:cs typeface="Futura Bold"/>
                <a:sym typeface="Futura Bold"/>
              </a:rPr>
              <a:t>Pengguna Assembly 8086 &amp; pemrogram grafis dasar</a:t>
            </a:r>
          </a:p>
          <a:p>
            <a:pPr algn="l">
              <a:lnSpc>
                <a:spcPts val="2883"/>
              </a:lnSpc>
            </a:pPr>
          </a:p>
          <a:p>
            <a:pPr algn="l">
              <a:lnSpc>
                <a:spcPts val="2883"/>
              </a:lnSpc>
            </a:pPr>
            <a:r>
              <a:rPr lang="en-US" sz="2799" b="true">
                <a:solidFill>
                  <a:srgbClr val="CB6CE6"/>
                </a:solidFill>
                <a:latin typeface="Futura Bold"/>
                <a:ea typeface="Futura Bold"/>
                <a:cs typeface="Futura Bold"/>
                <a:sym typeface="Futura Bold"/>
              </a:rPr>
              <a:t>Batasan: </a:t>
            </a:r>
            <a:r>
              <a:rPr lang="en-US" sz="2799" b="true">
                <a:solidFill>
                  <a:srgbClr val="FFFFFF"/>
                </a:solidFill>
                <a:latin typeface="Futura Bold"/>
                <a:ea typeface="Futura Bold"/>
                <a:cs typeface="Futura Bold"/>
                <a:sym typeface="Futura Bold"/>
              </a:rPr>
              <a:t>Hanya mode 320x200, tanpa animasi atau suara</a:t>
            </a:r>
          </a:p>
          <a:p>
            <a:pPr algn="l">
              <a:lnSpc>
                <a:spcPts val="2883"/>
              </a:lnSpc>
            </a:pPr>
          </a:p>
          <a:p>
            <a:pPr algn="l">
              <a:lnSpc>
                <a:spcPts val="2883"/>
              </a:lnSpc>
            </a:pPr>
            <a:r>
              <a:rPr lang="en-US" sz="2799" b="true">
                <a:solidFill>
                  <a:srgbClr val="CB6CE6"/>
                </a:solidFill>
                <a:latin typeface="Futura Bold"/>
                <a:ea typeface="Futura Bold"/>
                <a:cs typeface="Futura Bold"/>
                <a:sym typeface="Futura Bold"/>
              </a:rPr>
              <a:t>Teknologi: </a:t>
            </a:r>
            <a:r>
              <a:rPr lang="en-US" sz="2799" b="true">
                <a:solidFill>
                  <a:srgbClr val="FFFFFF"/>
                </a:solidFill>
                <a:latin typeface="Futura Bold"/>
                <a:ea typeface="Futura Bold"/>
                <a:cs typeface="Futura Bold"/>
                <a:sym typeface="Futura Bold"/>
              </a:rPr>
              <a:t>Assembly 8086, Interrupt BIOS 0x10 &amp; 0x33</a:t>
            </a:r>
          </a:p>
          <a:p>
            <a:pPr algn="l">
              <a:lnSpc>
                <a:spcPts val="2754"/>
              </a:lnSpc>
            </a:pPr>
          </a:p>
        </p:txBody>
      </p:sp>
      <p:sp>
        <p:nvSpPr>
          <p:cNvPr name="TextBox 16" id="16"/>
          <p:cNvSpPr txBox="true"/>
          <p:nvPr/>
        </p:nvSpPr>
        <p:spPr>
          <a:xfrm rot="0">
            <a:off x="1646456" y="282828"/>
            <a:ext cx="8563438" cy="1170306"/>
          </a:xfrm>
          <a:prstGeom prst="rect">
            <a:avLst/>
          </a:prstGeom>
        </p:spPr>
        <p:txBody>
          <a:bodyPr anchor="t" rtlCol="false" tIns="0" lIns="0" bIns="0" rIns="0">
            <a:spAutoFit/>
          </a:bodyPr>
          <a:lstStyle/>
          <a:p>
            <a:pPr algn="l">
              <a:lnSpc>
                <a:spcPts val="7360"/>
              </a:lnSpc>
            </a:pPr>
            <a:r>
              <a:rPr lang="en-US" sz="8000" b="true">
                <a:solidFill>
                  <a:srgbClr val="FFFFFF"/>
                </a:solidFill>
                <a:latin typeface="Futura Bold"/>
                <a:ea typeface="Futura Bold"/>
                <a:cs typeface="Futura Bold"/>
                <a:sym typeface="Futura Bold"/>
              </a:rPr>
              <a:t>01. Ruang Lingkup</a:t>
            </a:r>
          </a:p>
        </p:txBody>
      </p:sp>
      <p:sp>
        <p:nvSpPr>
          <p:cNvPr name="Freeform 17" id="17"/>
          <p:cNvSpPr/>
          <p:nvPr/>
        </p:nvSpPr>
        <p:spPr>
          <a:xfrm flipH="false" flipV="false" rot="5305716">
            <a:off x="599174" y="427125"/>
            <a:ext cx="673247" cy="560478"/>
          </a:xfrm>
          <a:custGeom>
            <a:avLst/>
            <a:gdLst/>
            <a:ahLst/>
            <a:cxnLst/>
            <a:rect r="r" b="b" t="t" l="l"/>
            <a:pathLst>
              <a:path h="560478" w="673247">
                <a:moveTo>
                  <a:pt x="0" y="0"/>
                </a:moveTo>
                <a:lnTo>
                  <a:pt x="673247" y="0"/>
                </a:lnTo>
                <a:lnTo>
                  <a:pt x="673247" y="560478"/>
                </a:lnTo>
                <a:lnTo>
                  <a:pt x="0" y="56047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118988" y="8553912"/>
            <a:ext cx="985595" cy="985595"/>
          </a:xfrm>
          <a:custGeom>
            <a:avLst/>
            <a:gdLst/>
            <a:ahLst/>
            <a:cxnLst/>
            <a:rect r="r" b="b" t="t" l="l"/>
            <a:pathLst>
              <a:path h="985595" w="985595">
                <a:moveTo>
                  <a:pt x="0" y="0"/>
                </a:moveTo>
                <a:lnTo>
                  <a:pt x="985595" y="0"/>
                </a:lnTo>
                <a:lnTo>
                  <a:pt x="985595" y="985596"/>
                </a:lnTo>
                <a:lnTo>
                  <a:pt x="0" y="985596"/>
                </a:lnTo>
                <a:lnTo>
                  <a:pt x="0" y="0"/>
                </a:lnTo>
                <a:close/>
              </a:path>
            </a:pathLst>
          </a:custGeom>
          <a:blipFill>
            <a:blip r:embed="rId2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666CD"/>
        </a:solidFill>
      </p:bgPr>
    </p:bg>
    <p:spTree>
      <p:nvGrpSpPr>
        <p:cNvPr id="1" name=""/>
        <p:cNvGrpSpPr/>
        <p:nvPr/>
      </p:nvGrpSpPr>
      <p:grpSpPr>
        <a:xfrm>
          <a:off x="0" y="0"/>
          <a:ext cx="0" cy="0"/>
          <a:chOff x="0" y="0"/>
          <a:chExt cx="0" cy="0"/>
        </a:xfrm>
      </p:grpSpPr>
      <p:sp>
        <p:nvSpPr>
          <p:cNvPr name="Freeform 2" id="2"/>
          <p:cNvSpPr/>
          <p:nvPr/>
        </p:nvSpPr>
        <p:spPr>
          <a:xfrm flipH="false" flipV="true" rot="0">
            <a:off x="15090732" y="-407171"/>
            <a:ext cx="5705890" cy="4564712"/>
          </a:xfrm>
          <a:custGeom>
            <a:avLst/>
            <a:gdLst/>
            <a:ahLst/>
            <a:cxnLst/>
            <a:rect r="r" b="b" t="t" l="l"/>
            <a:pathLst>
              <a:path h="4564712" w="5705890">
                <a:moveTo>
                  <a:pt x="0" y="4564712"/>
                </a:moveTo>
                <a:lnTo>
                  <a:pt x="5705889" y="4564712"/>
                </a:lnTo>
                <a:lnTo>
                  <a:pt x="5705889" y="0"/>
                </a:lnTo>
                <a:lnTo>
                  <a:pt x="0" y="0"/>
                </a:lnTo>
                <a:lnTo>
                  <a:pt x="0" y="456471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5370" y="-270942"/>
            <a:ext cx="1975725" cy="1901635"/>
          </a:xfrm>
          <a:custGeom>
            <a:avLst/>
            <a:gdLst/>
            <a:ahLst/>
            <a:cxnLst/>
            <a:rect r="r" b="b" t="t" l="l"/>
            <a:pathLst>
              <a:path h="1901635" w="1975725">
                <a:moveTo>
                  <a:pt x="0" y="0"/>
                </a:moveTo>
                <a:lnTo>
                  <a:pt x="1975725" y="0"/>
                </a:lnTo>
                <a:lnTo>
                  <a:pt x="1975725" y="1901636"/>
                </a:lnTo>
                <a:lnTo>
                  <a:pt x="0" y="1901636"/>
                </a:lnTo>
                <a:lnTo>
                  <a:pt x="0" y="0"/>
                </a:lnTo>
                <a:close/>
              </a:path>
            </a:pathLst>
          </a:custGeom>
          <a:blipFill>
            <a:blip r:embed="rId4"/>
            <a:stretch>
              <a:fillRect l="0" t="0" r="0" b="0"/>
            </a:stretch>
          </a:blipFill>
        </p:spPr>
      </p:sp>
      <p:sp>
        <p:nvSpPr>
          <p:cNvPr name="Freeform 4" id="4"/>
          <p:cNvSpPr/>
          <p:nvPr/>
        </p:nvSpPr>
        <p:spPr>
          <a:xfrm flipH="true" flipV="false" rot="0">
            <a:off x="-7930627" y="3754170"/>
            <a:ext cx="12356230" cy="7290176"/>
          </a:xfrm>
          <a:custGeom>
            <a:avLst/>
            <a:gdLst/>
            <a:ahLst/>
            <a:cxnLst/>
            <a:rect r="r" b="b" t="t" l="l"/>
            <a:pathLst>
              <a:path h="7290176" w="12356230">
                <a:moveTo>
                  <a:pt x="12356229" y="0"/>
                </a:moveTo>
                <a:lnTo>
                  <a:pt x="0" y="0"/>
                </a:lnTo>
                <a:lnTo>
                  <a:pt x="0" y="7290176"/>
                </a:lnTo>
                <a:lnTo>
                  <a:pt x="12356229" y="7290176"/>
                </a:lnTo>
                <a:lnTo>
                  <a:pt x="1235622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2980917" y="-2515238"/>
            <a:ext cx="17050696" cy="15438630"/>
          </a:xfrm>
          <a:custGeom>
            <a:avLst/>
            <a:gdLst/>
            <a:ahLst/>
            <a:cxnLst/>
            <a:rect r="r" b="b" t="t" l="l"/>
            <a:pathLst>
              <a:path h="15438630" w="17050696">
                <a:moveTo>
                  <a:pt x="17050696" y="0"/>
                </a:moveTo>
                <a:lnTo>
                  <a:pt x="0" y="0"/>
                </a:lnTo>
                <a:lnTo>
                  <a:pt x="0" y="15438630"/>
                </a:lnTo>
                <a:lnTo>
                  <a:pt x="17050696" y="15438630"/>
                </a:lnTo>
                <a:lnTo>
                  <a:pt x="17050696" y="0"/>
                </a:lnTo>
                <a:close/>
              </a:path>
            </a:pathLst>
          </a:custGeom>
          <a:blipFill>
            <a:blip r:embed="rId7">
              <a:alphaModFix amt="91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65876" y="1630694"/>
            <a:ext cx="5091653" cy="3818739"/>
          </a:xfrm>
          <a:custGeom>
            <a:avLst/>
            <a:gdLst/>
            <a:ahLst/>
            <a:cxnLst/>
            <a:rect r="r" b="b" t="t" l="l"/>
            <a:pathLst>
              <a:path h="3818739" w="5091653">
                <a:moveTo>
                  <a:pt x="0" y="0"/>
                </a:moveTo>
                <a:lnTo>
                  <a:pt x="5091653" y="0"/>
                </a:lnTo>
                <a:lnTo>
                  <a:pt x="5091653" y="3818739"/>
                </a:lnTo>
                <a:lnTo>
                  <a:pt x="0" y="3818739"/>
                </a:lnTo>
                <a:lnTo>
                  <a:pt x="0" y="0"/>
                </a:lnTo>
                <a:close/>
              </a:path>
            </a:pathLst>
          </a:custGeom>
          <a:blipFill>
            <a:blip r:embed="rId9"/>
            <a:stretch>
              <a:fillRect l="-35115" t="-31620" r="-98746" b="-43775"/>
            </a:stretch>
          </a:blipFill>
        </p:spPr>
      </p:sp>
      <p:sp>
        <p:nvSpPr>
          <p:cNvPr name="Freeform 7" id="7"/>
          <p:cNvSpPr/>
          <p:nvPr/>
        </p:nvSpPr>
        <p:spPr>
          <a:xfrm flipH="false" flipV="false" rot="0">
            <a:off x="6551573" y="2021048"/>
            <a:ext cx="5187464" cy="3890598"/>
          </a:xfrm>
          <a:custGeom>
            <a:avLst/>
            <a:gdLst/>
            <a:ahLst/>
            <a:cxnLst/>
            <a:rect r="r" b="b" t="t" l="l"/>
            <a:pathLst>
              <a:path h="3890598" w="5187464">
                <a:moveTo>
                  <a:pt x="0" y="0"/>
                </a:moveTo>
                <a:lnTo>
                  <a:pt x="5187464" y="0"/>
                </a:lnTo>
                <a:lnTo>
                  <a:pt x="5187464" y="3890598"/>
                </a:lnTo>
                <a:lnTo>
                  <a:pt x="0" y="3890598"/>
                </a:lnTo>
                <a:lnTo>
                  <a:pt x="0" y="0"/>
                </a:lnTo>
                <a:close/>
              </a:path>
            </a:pathLst>
          </a:custGeom>
          <a:blipFill>
            <a:blip r:embed="rId10"/>
            <a:stretch>
              <a:fillRect l="-69590" t="-26425" r="-28063" b="-21814"/>
            </a:stretch>
          </a:blipFill>
        </p:spPr>
      </p:sp>
      <p:sp>
        <p:nvSpPr>
          <p:cNvPr name="Freeform 8" id="8"/>
          <p:cNvSpPr/>
          <p:nvPr/>
        </p:nvSpPr>
        <p:spPr>
          <a:xfrm flipH="false" flipV="false" rot="0">
            <a:off x="12561155" y="2513877"/>
            <a:ext cx="5249653" cy="3890598"/>
          </a:xfrm>
          <a:custGeom>
            <a:avLst/>
            <a:gdLst/>
            <a:ahLst/>
            <a:cxnLst/>
            <a:rect r="r" b="b" t="t" l="l"/>
            <a:pathLst>
              <a:path h="3890598" w="5249653">
                <a:moveTo>
                  <a:pt x="0" y="0"/>
                </a:moveTo>
                <a:lnTo>
                  <a:pt x="5249653" y="0"/>
                </a:lnTo>
                <a:lnTo>
                  <a:pt x="5249653" y="3890598"/>
                </a:lnTo>
                <a:lnTo>
                  <a:pt x="0" y="3890598"/>
                </a:lnTo>
                <a:lnTo>
                  <a:pt x="0" y="0"/>
                </a:lnTo>
                <a:close/>
              </a:path>
            </a:pathLst>
          </a:custGeom>
          <a:blipFill>
            <a:blip r:embed="rId11"/>
            <a:stretch>
              <a:fillRect l="-32766" t="-29464" r="-93645" b="-42380"/>
            </a:stretch>
          </a:blipFill>
        </p:spPr>
      </p:sp>
      <p:sp>
        <p:nvSpPr>
          <p:cNvPr name="TextBox 9" id="9"/>
          <p:cNvSpPr txBox="true"/>
          <p:nvPr/>
        </p:nvSpPr>
        <p:spPr>
          <a:xfrm rot="0">
            <a:off x="444659" y="228179"/>
            <a:ext cx="23733566" cy="1178052"/>
          </a:xfrm>
          <a:prstGeom prst="rect">
            <a:avLst/>
          </a:prstGeom>
        </p:spPr>
        <p:txBody>
          <a:bodyPr anchor="t" rtlCol="false" tIns="0" lIns="0" bIns="0" rIns="0">
            <a:spAutoFit/>
          </a:bodyPr>
          <a:lstStyle/>
          <a:p>
            <a:pPr algn="l">
              <a:lnSpc>
                <a:spcPts val="8064"/>
              </a:lnSpc>
            </a:pPr>
            <a:r>
              <a:rPr lang="en-US" sz="7200" i="true">
                <a:solidFill>
                  <a:srgbClr val="7C2F77"/>
                </a:solidFill>
                <a:latin typeface="Bungee"/>
                <a:ea typeface="Bungee"/>
                <a:cs typeface="Bungee"/>
                <a:sym typeface="Bungee"/>
              </a:rPr>
              <a:t>02. DESAIN/RANCANGAN APLIKASI</a:t>
            </a:r>
          </a:p>
        </p:txBody>
      </p:sp>
      <p:sp>
        <p:nvSpPr>
          <p:cNvPr name="Freeform 10" id="10"/>
          <p:cNvSpPr/>
          <p:nvPr/>
        </p:nvSpPr>
        <p:spPr>
          <a:xfrm flipH="true" flipV="false" rot="0">
            <a:off x="214091" y="6760966"/>
            <a:ext cx="2216994" cy="3526034"/>
          </a:xfrm>
          <a:custGeom>
            <a:avLst/>
            <a:gdLst/>
            <a:ahLst/>
            <a:cxnLst/>
            <a:rect r="r" b="b" t="t" l="l"/>
            <a:pathLst>
              <a:path h="3526034" w="2216994">
                <a:moveTo>
                  <a:pt x="2216994" y="0"/>
                </a:moveTo>
                <a:lnTo>
                  <a:pt x="0" y="0"/>
                </a:lnTo>
                <a:lnTo>
                  <a:pt x="0" y="3526034"/>
                </a:lnTo>
                <a:lnTo>
                  <a:pt x="2216994" y="3526034"/>
                </a:lnTo>
                <a:lnTo>
                  <a:pt x="2216994" y="0"/>
                </a:lnTo>
                <a:close/>
              </a:path>
            </a:pathLst>
          </a:custGeom>
          <a:blipFill>
            <a:blip r:embed="rId12"/>
            <a:stretch>
              <a:fillRect l="0" t="0" r="0" b="0"/>
            </a:stretch>
          </a:blipFill>
        </p:spPr>
      </p:sp>
      <p:sp>
        <p:nvSpPr>
          <p:cNvPr name="Freeform 11" id="11"/>
          <p:cNvSpPr/>
          <p:nvPr/>
        </p:nvSpPr>
        <p:spPr>
          <a:xfrm flipH="false" flipV="false" rot="5305716">
            <a:off x="5767928" y="3341927"/>
            <a:ext cx="673247" cy="560478"/>
          </a:xfrm>
          <a:custGeom>
            <a:avLst/>
            <a:gdLst/>
            <a:ahLst/>
            <a:cxnLst/>
            <a:rect r="r" b="b" t="t" l="l"/>
            <a:pathLst>
              <a:path h="560478" w="673247">
                <a:moveTo>
                  <a:pt x="0" y="0"/>
                </a:moveTo>
                <a:lnTo>
                  <a:pt x="673246" y="0"/>
                </a:lnTo>
                <a:lnTo>
                  <a:pt x="673246" y="560477"/>
                </a:lnTo>
                <a:lnTo>
                  <a:pt x="0" y="56047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5305716">
            <a:off x="11839917" y="4579656"/>
            <a:ext cx="673247" cy="560478"/>
          </a:xfrm>
          <a:custGeom>
            <a:avLst/>
            <a:gdLst/>
            <a:ahLst/>
            <a:cxnLst/>
            <a:rect r="r" b="b" t="t" l="l"/>
            <a:pathLst>
              <a:path h="560478" w="673247">
                <a:moveTo>
                  <a:pt x="0" y="0"/>
                </a:moveTo>
                <a:lnTo>
                  <a:pt x="673247" y="0"/>
                </a:lnTo>
                <a:lnTo>
                  <a:pt x="673247" y="560478"/>
                </a:lnTo>
                <a:lnTo>
                  <a:pt x="0" y="5604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214091" y="5481116"/>
            <a:ext cx="4846481" cy="775335"/>
          </a:xfrm>
          <a:prstGeom prst="rect">
            <a:avLst/>
          </a:prstGeom>
        </p:spPr>
        <p:txBody>
          <a:bodyPr anchor="t" rtlCol="false" tIns="0" lIns="0" bIns="0" rIns="0">
            <a:spAutoFit/>
          </a:bodyPr>
          <a:lstStyle/>
          <a:p>
            <a:pPr algn="ctr">
              <a:lnSpc>
                <a:spcPts val="2940"/>
              </a:lnSpc>
              <a:spcBef>
                <a:spcPct val="0"/>
              </a:spcBef>
            </a:pPr>
            <a:r>
              <a:rPr lang="en-US" b="true" sz="2100">
                <a:solidFill>
                  <a:srgbClr val="704170"/>
                </a:solidFill>
                <a:latin typeface="Futura Bold"/>
                <a:ea typeface="Futura Bold"/>
                <a:cs typeface="Futura Bold"/>
                <a:sym typeface="Futura Bold"/>
              </a:rPr>
              <a:t>Gambar 1.1</a:t>
            </a:r>
          </a:p>
          <a:p>
            <a:pPr algn="ctr">
              <a:lnSpc>
                <a:spcPts val="2940"/>
              </a:lnSpc>
              <a:spcBef>
                <a:spcPct val="0"/>
              </a:spcBef>
            </a:pPr>
            <a:r>
              <a:rPr lang="en-US" b="true" sz="2100">
                <a:solidFill>
                  <a:srgbClr val="FFF0FE"/>
                </a:solidFill>
                <a:latin typeface="Futura Bold"/>
                <a:ea typeface="Futura Bold"/>
                <a:cs typeface="Futura Bold"/>
                <a:sym typeface="Futura Bold"/>
              </a:rPr>
              <a:t>  Tampilan awal </a:t>
            </a:r>
          </a:p>
        </p:txBody>
      </p:sp>
      <p:sp>
        <p:nvSpPr>
          <p:cNvPr name="TextBox 14" id="14"/>
          <p:cNvSpPr txBox="true"/>
          <p:nvPr/>
        </p:nvSpPr>
        <p:spPr>
          <a:xfrm rot="0">
            <a:off x="6834978" y="5958961"/>
            <a:ext cx="4618044" cy="1518285"/>
          </a:xfrm>
          <a:prstGeom prst="rect">
            <a:avLst/>
          </a:prstGeom>
        </p:spPr>
        <p:txBody>
          <a:bodyPr anchor="t" rtlCol="false" tIns="0" lIns="0" bIns="0" rIns="0">
            <a:spAutoFit/>
          </a:bodyPr>
          <a:lstStyle/>
          <a:p>
            <a:pPr algn="ctr">
              <a:lnSpc>
                <a:spcPts val="2940"/>
              </a:lnSpc>
              <a:spcBef>
                <a:spcPct val="0"/>
              </a:spcBef>
            </a:pPr>
            <a:r>
              <a:rPr lang="en-US" b="true" sz="2100">
                <a:solidFill>
                  <a:srgbClr val="704170"/>
                </a:solidFill>
                <a:latin typeface="Futura Bold"/>
                <a:ea typeface="Futura Bold"/>
                <a:cs typeface="Futura Bold"/>
                <a:sym typeface="Futura Bold"/>
              </a:rPr>
              <a:t>Gambar 1.2</a:t>
            </a:r>
          </a:p>
          <a:p>
            <a:pPr algn="ctr">
              <a:lnSpc>
                <a:spcPts val="2940"/>
              </a:lnSpc>
              <a:spcBef>
                <a:spcPct val="0"/>
              </a:spcBef>
            </a:pPr>
            <a:r>
              <a:rPr lang="en-US" b="true" sz="2100">
                <a:solidFill>
                  <a:srgbClr val="FFF0FE"/>
                </a:solidFill>
                <a:latin typeface="Futura Bold"/>
                <a:ea typeface="Futura Bold"/>
                <a:cs typeface="Futura Bold"/>
                <a:sym typeface="Futura Bold"/>
              </a:rPr>
              <a:t>Cara program berjalan, (Titik bergerak berdasarkan pergerakan mouse dengan warna yang berubah)</a:t>
            </a:r>
          </a:p>
        </p:txBody>
      </p:sp>
      <p:sp>
        <p:nvSpPr>
          <p:cNvPr name="TextBox 15" id="15"/>
          <p:cNvSpPr txBox="true"/>
          <p:nvPr/>
        </p:nvSpPr>
        <p:spPr>
          <a:xfrm rot="0">
            <a:off x="13197784" y="6318750"/>
            <a:ext cx="4061516" cy="2261235"/>
          </a:xfrm>
          <a:prstGeom prst="rect">
            <a:avLst/>
          </a:prstGeom>
        </p:spPr>
        <p:txBody>
          <a:bodyPr anchor="t" rtlCol="false" tIns="0" lIns="0" bIns="0" rIns="0">
            <a:spAutoFit/>
          </a:bodyPr>
          <a:lstStyle/>
          <a:p>
            <a:pPr algn="ctr">
              <a:lnSpc>
                <a:spcPts val="2940"/>
              </a:lnSpc>
              <a:spcBef>
                <a:spcPct val="0"/>
              </a:spcBef>
            </a:pPr>
            <a:r>
              <a:rPr lang="en-US" b="true" sz="2100">
                <a:solidFill>
                  <a:srgbClr val="704170"/>
                </a:solidFill>
                <a:latin typeface="Futura Bold"/>
                <a:ea typeface="Futura Bold"/>
                <a:cs typeface="Futura Bold"/>
                <a:sym typeface="Futura Bold"/>
              </a:rPr>
              <a:t> </a:t>
            </a:r>
          </a:p>
          <a:p>
            <a:pPr algn="ctr">
              <a:lnSpc>
                <a:spcPts val="2940"/>
              </a:lnSpc>
              <a:spcBef>
                <a:spcPct val="0"/>
              </a:spcBef>
            </a:pPr>
            <a:r>
              <a:rPr lang="en-US" b="true" sz="2100">
                <a:solidFill>
                  <a:srgbClr val="704170"/>
                </a:solidFill>
                <a:latin typeface="Futura Bold"/>
                <a:ea typeface="Futura Bold"/>
                <a:cs typeface="Futura Bold"/>
                <a:sym typeface="Futura Bold"/>
              </a:rPr>
              <a:t>Gambar 1.3 </a:t>
            </a:r>
          </a:p>
          <a:p>
            <a:pPr algn="ctr">
              <a:lnSpc>
                <a:spcPts val="2940"/>
              </a:lnSpc>
              <a:spcBef>
                <a:spcPct val="0"/>
              </a:spcBef>
            </a:pPr>
            <a:r>
              <a:rPr lang="en-US" b="true" sz="2100">
                <a:solidFill>
                  <a:srgbClr val="FFF0FE"/>
                </a:solidFill>
                <a:latin typeface="Futura Bold"/>
                <a:ea typeface="Futura Bold"/>
                <a:cs typeface="Futura Bold"/>
                <a:sym typeface="Futura Bold"/>
              </a:rPr>
              <a:t>Tampilan grafis yang menunjukkan pergerakan kursor mouse dengan perubahan warna berdasarkan posisi X mouse</a:t>
            </a:r>
          </a:p>
        </p:txBody>
      </p:sp>
      <p:sp>
        <p:nvSpPr>
          <p:cNvPr name="Freeform 16" id="16"/>
          <p:cNvSpPr/>
          <p:nvPr/>
        </p:nvSpPr>
        <p:spPr>
          <a:xfrm flipH="true" flipV="false" rot="0">
            <a:off x="2294851" y="8265540"/>
            <a:ext cx="5381725" cy="961983"/>
          </a:xfrm>
          <a:custGeom>
            <a:avLst/>
            <a:gdLst/>
            <a:ahLst/>
            <a:cxnLst/>
            <a:rect r="r" b="b" t="t" l="l"/>
            <a:pathLst>
              <a:path h="961983" w="5381725">
                <a:moveTo>
                  <a:pt x="5381725" y="0"/>
                </a:moveTo>
                <a:lnTo>
                  <a:pt x="0" y="0"/>
                </a:lnTo>
                <a:lnTo>
                  <a:pt x="0" y="961983"/>
                </a:lnTo>
                <a:lnTo>
                  <a:pt x="5381725" y="961983"/>
                </a:lnTo>
                <a:lnTo>
                  <a:pt x="5381725"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7" id="17"/>
          <p:cNvSpPr txBox="true"/>
          <p:nvPr/>
        </p:nvSpPr>
        <p:spPr>
          <a:xfrm rot="0">
            <a:off x="3054552" y="8525351"/>
            <a:ext cx="4622024"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Futura Bold"/>
                <a:ea typeface="Futura Bold"/>
                <a:cs typeface="Futura Bold"/>
                <a:sym typeface="Futura Bold"/>
              </a:rPr>
              <a:t>UNIVERSITAS AHMAD DAHLAN</a:t>
            </a:r>
          </a:p>
        </p:txBody>
      </p:sp>
      <p:sp>
        <p:nvSpPr>
          <p:cNvPr name="Freeform 18" id="18"/>
          <p:cNvSpPr/>
          <p:nvPr/>
        </p:nvSpPr>
        <p:spPr>
          <a:xfrm flipH="false" flipV="false" rot="0">
            <a:off x="2294851" y="8277346"/>
            <a:ext cx="985595" cy="985595"/>
          </a:xfrm>
          <a:custGeom>
            <a:avLst/>
            <a:gdLst/>
            <a:ahLst/>
            <a:cxnLst/>
            <a:rect r="r" b="b" t="t" l="l"/>
            <a:pathLst>
              <a:path h="985595" w="985595">
                <a:moveTo>
                  <a:pt x="0" y="0"/>
                </a:moveTo>
                <a:lnTo>
                  <a:pt x="985596" y="0"/>
                </a:lnTo>
                <a:lnTo>
                  <a:pt x="985596" y="985595"/>
                </a:lnTo>
                <a:lnTo>
                  <a:pt x="0" y="985595"/>
                </a:lnTo>
                <a:lnTo>
                  <a:pt x="0" y="0"/>
                </a:lnTo>
                <a:close/>
              </a:path>
            </a:pathLst>
          </a:custGeom>
          <a:blipFill>
            <a:blip r:embed="rId17"/>
            <a:stretch>
              <a:fillRect l="0" t="0" r="0" b="0"/>
            </a:stretch>
          </a:blipFill>
        </p:spPr>
      </p:sp>
      <p:sp>
        <p:nvSpPr>
          <p:cNvPr name="TextBox 19" id="19"/>
          <p:cNvSpPr txBox="true"/>
          <p:nvPr/>
        </p:nvSpPr>
        <p:spPr>
          <a:xfrm rot="0">
            <a:off x="3753241" y="9210675"/>
            <a:ext cx="4123891" cy="673608"/>
          </a:xfrm>
          <a:prstGeom prst="rect">
            <a:avLst/>
          </a:prstGeom>
        </p:spPr>
        <p:txBody>
          <a:bodyPr anchor="t" rtlCol="false" tIns="0" lIns="0" bIns="0" rIns="0">
            <a:spAutoFit/>
          </a:bodyPr>
          <a:lstStyle/>
          <a:p>
            <a:pPr algn="l">
              <a:lnSpc>
                <a:spcPts val="2541"/>
              </a:lnSpc>
            </a:pPr>
            <a:r>
              <a:rPr lang="en-US" sz="2100">
                <a:solidFill>
                  <a:srgbClr val="FFFFFF"/>
                </a:solidFill>
                <a:latin typeface="Futura"/>
                <a:ea typeface="Futura"/>
                <a:cs typeface="Futura"/>
                <a:sym typeface="Futura"/>
              </a:rPr>
              <a:t>Fakultas Teknologi Industri</a:t>
            </a:r>
          </a:p>
          <a:p>
            <a:pPr algn="l">
              <a:lnSpc>
                <a:spcPts val="2541"/>
              </a:lnSpc>
            </a:pPr>
            <a:r>
              <a:rPr lang="en-US" sz="2100">
                <a:solidFill>
                  <a:srgbClr val="FFFFFF"/>
                </a:solidFill>
                <a:latin typeface="Futura"/>
                <a:ea typeface="Futura"/>
                <a:cs typeface="Futura"/>
                <a:sym typeface="Futura"/>
              </a:rPr>
              <a:t>Prodi Tnformatika</a:t>
            </a:r>
          </a:p>
        </p:txBody>
      </p:sp>
      <p:sp>
        <p:nvSpPr>
          <p:cNvPr name="Freeform 20" id="20"/>
          <p:cNvSpPr/>
          <p:nvPr/>
        </p:nvSpPr>
        <p:spPr>
          <a:xfrm flipH="false" flipV="false" rot="0">
            <a:off x="2787649" y="9305735"/>
            <a:ext cx="772529" cy="531114"/>
          </a:xfrm>
          <a:custGeom>
            <a:avLst/>
            <a:gdLst/>
            <a:ahLst/>
            <a:cxnLst/>
            <a:rect r="r" b="b" t="t" l="l"/>
            <a:pathLst>
              <a:path h="531114" w="772529">
                <a:moveTo>
                  <a:pt x="0" y="0"/>
                </a:moveTo>
                <a:lnTo>
                  <a:pt x="772529" y="0"/>
                </a:lnTo>
                <a:lnTo>
                  <a:pt x="772529" y="531113"/>
                </a:lnTo>
                <a:lnTo>
                  <a:pt x="0" y="53111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70222"/>
        </a:solidFill>
      </p:bgPr>
    </p:bg>
    <p:spTree>
      <p:nvGrpSpPr>
        <p:cNvPr id="1" name=""/>
        <p:cNvGrpSpPr/>
        <p:nvPr/>
      </p:nvGrpSpPr>
      <p:grpSpPr>
        <a:xfrm>
          <a:off x="0" y="0"/>
          <a:ext cx="0" cy="0"/>
          <a:chOff x="0" y="0"/>
          <a:chExt cx="0" cy="0"/>
        </a:xfrm>
      </p:grpSpPr>
      <p:sp>
        <p:nvSpPr>
          <p:cNvPr name="Freeform 2" id="2"/>
          <p:cNvSpPr/>
          <p:nvPr/>
        </p:nvSpPr>
        <p:spPr>
          <a:xfrm flipH="false" flipV="false" rot="0">
            <a:off x="14422221" y="-3231218"/>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980917" y="-2515238"/>
            <a:ext cx="17050696" cy="15438630"/>
          </a:xfrm>
          <a:custGeom>
            <a:avLst/>
            <a:gdLst/>
            <a:ahLst/>
            <a:cxnLst/>
            <a:rect r="r" b="b" t="t" l="l"/>
            <a:pathLst>
              <a:path h="15438630" w="17050696">
                <a:moveTo>
                  <a:pt x="17050696" y="0"/>
                </a:moveTo>
                <a:lnTo>
                  <a:pt x="0" y="0"/>
                </a:lnTo>
                <a:lnTo>
                  <a:pt x="0" y="15438630"/>
                </a:lnTo>
                <a:lnTo>
                  <a:pt x="17050696" y="15438630"/>
                </a:lnTo>
                <a:lnTo>
                  <a:pt x="17050696"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97877" y="-1318936"/>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0872383" y="-2582550"/>
            <a:ext cx="12356230" cy="7290176"/>
          </a:xfrm>
          <a:custGeom>
            <a:avLst/>
            <a:gdLst/>
            <a:ahLst/>
            <a:cxnLst/>
            <a:rect r="r" b="b" t="t" l="l"/>
            <a:pathLst>
              <a:path h="7290176" w="12356230">
                <a:moveTo>
                  <a:pt x="12356230" y="0"/>
                </a:moveTo>
                <a:lnTo>
                  <a:pt x="0" y="0"/>
                </a:lnTo>
                <a:lnTo>
                  <a:pt x="0" y="7290176"/>
                </a:lnTo>
                <a:lnTo>
                  <a:pt x="12356230" y="7290176"/>
                </a:lnTo>
                <a:lnTo>
                  <a:pt x="1235623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5462036" y="5143500"/>
            <a:ext cx="8214240" cy="4846402"/>
          </a:xfrm>
          <a:custGeom>
            <a:avLst/>
            <a:gdLst/>
            <a:ahLst/>
            <a:cxnLst/>
            <a:rect r="r" b="b" t="t" l="l"/>
            <a:pathLst>
              <a:path h="4846402" w="8214240">
                <a:moveTo>
                  <a:pt x="8214241" y="0"/>
                </a:moveTo>
                <a:lnTo>
                  <a:pt x="0" y="0"/>
                </a:lnTo>
                <a:lnTo>
                  <a:pt x="0" y="4846402"/>
                </a:lnTo>
                <a:lnTo>
                  <a:pt x="8214241" y="4846402"/>
                </a:lnTo>
                <a:lnTo>
                  <a:pt x="821424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1701987" y="5292036"/>
            <a:ext cx="8067600" cy="6938136"/>
          </a:xfrm>
          <a:custGeom>
            <a:avLst/>
            <a:gdLst/>
            <a:ahLst/>
            <a:cxnLst/>
            <a:rect r="r" b="b" t="t" l="l"/>
            <a:pathLst>
              <a:path h="6938136" w="8067600">
                <a:moveTo>
                  <a:pt x="8067601" y="0"/>
                </a:moveTo>
                <a:lnTo>
                  <a:pt x="0" y="0"/>
                </a:lnTo>
                <a:lnTo>
                  <a:pt x="0" y="6938136"/>
                </a:lnTo>
                <a:lnTo>
                  <a:pt x="8067601" y="6938136"/>
                </a:lnTo>
                <a:lnTo>
                  <a:pt x="8067601"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173550" y="-1987545"/>
            <a:ext cx="4228899" cy="4070316"/>
          </a:xfrm>
          <a:custGeom>
            <a:avLst/>
            <a:gdLst/>
            <a:ahLst/>
            <a:cxnLst/>
            <a:rect r="r" b="b" t="t" l="l"/>
            <a:pathLst>
              <a:path h="4070316" w="4228899">
                <a:moveTo>
                  <a:pt x="0" y="0"/>
                </a:moveTo>
                <a:lnTo>
                  <a:pt x="4228900" y="0"/>
                </a:lnTo>
                <a:lnTo>
                  <a:pt x="4228900" y="4070315"/>
                </a:lnTo>
                <a:lnTo>
                  <a:pt x="0" y="4070315"/>
                </a:lnTo>
                <a:lnTo>
                  <a:pt x="0" y="0"/>
                </a:lnTo>
                <a:close/>
              </a:path>
            </a:pathLst>
          </a:custGeom>
          <a:blipFill>
            <a:blip r:embed="rId14"/>
            <a:stretch>
              <a:fillRect l="0" t="0" r="0" b="0"/>
            </a:stretch>
          </a:blipFill>
        </p:spPr>
      </p:sp>
      <p:sp>
        <p:nvSpPr>
          <p:cNvPr name="Freeform 9" id="9"/>
          <p:cNvSpPr/>
          <p:nvPr/>
        </p:nvSpPr>
        <p:spPr>
          <a:xfrm flipH="false" flipV="false" rot="0">
            <a:off x="847725" y="1513967"/>
            <a:ext cx="7085161" cy="8475935"/>
          </a:xfrm>
          <a:custGeom>
            <a:avLst/>
            <a:gdLst/>
            <a:ahLst/>
            <a:cxnLst/>
            <a:rect r="r" b="b" t="t" l="l"/>
            <a:pathLst>
              <a:path h="8475935" w="7085161">
                <a:moveTo>
                  <a:pt x="0" y="0"/>
                </a:moveTo>
                <a:lnTo>
                  <a:pt x="7085161" y="0"/>
                </a:lnTo>
                <a:lnTo>
                  <a:pt x="7085161" y="8475935"/>
                </a:lnTo>
                <a:lnTo>
                  <a:pt x="0" y="8475935"/>
                </a:lnTo>
                <a:lnTo>
                  <a:pt x="0" y="0"/>
                </a:lnTo>
                <a:close/>
              </a:path>
            </a:pathLst>
          </a:custGeom>
          <a:blipFill>
            <a:blip r:embed="rId15"/>
            <a:stretch>
              <a:fillRect l="-707" t="0" r="-121514" b="-4489"/>
            </a:stretch>
          </a:blipFill>
        </p:spPr>
      </p:sp>
      <p:sp>
        <p:nvSpPr>
          <p:cNvPr name="Freeform 10" id="10"/>
          <p:cNvSpPr/>
          <p:nvPr/>
        </p:nvSpPr>
        <p:spPr>
          <a:xfrm flipH="false" flipV="false" rot="0">
            <a:off x="8588472" y="1513967"/>
            <a:ext cx="6253342" cy="3372749"/>
          </a:xfrm>
          <a:custGeom>
            <a:avLst/>
            <a:gdLst/>
            <a:ahLst/>
            <a:cxnLst/>
            <a:rect r="r" b="b" t="t" l="l"/>
            <a:pathLst>
              <a:path h="3372749" w="6253342">
                <a:moveTo>
                  <a:pt x="0" y="0"/>
                </a:moveTo>
                <a:lnTo>
                  <a:pt x="6253342" y="0"/>
                </a:lnTo>
                <a:lnTo>
                  <a:pt x="6253342" y="3372749"/>
                </a:lnTo>
                <a:lnTo>
                  <a:pt x="0" y="3372749"/>
                </a:lnTo>
                <a:lnTo>
                  <a:pt x="0" y="0"/>
                </a:lnTo>
                <a:close/>
              </a:path>
            </a:pathLst>
          </a:custGeom>
          <a:blipFill>
            <a:blip r:embed="rId16"/>
            <a:stretch>
              <a:fillRect l="0" t="-196689" r="-222207" b="-39346"/>
            </a:stretch>
          </a:blipFill>
        </p:spPr>
      </p:sp>
      <p:sp>
        <p:nvSpPr>
          <p:cNvPr name="TextBox 11" id="11"/>
          <p:cNvSpPr txBox="true"/>
          <p:nvPr/>
        </p:nvSpPr>
        <p:spPr>
          <a:xfrm rot="0">
            <a:off x="759439" y="383921"/>
            <a:ext cx="12438437" cy="787019"/>
          </a:xfrm>
          <a:prstGeom prst="rect">
            <a:avLst/>
          </a:prstGeom>
        </p:spPr>
        <p:txBody>
          <a:bodyPr anchor="t" rtlCol="false" tIns="0" lIns="0" bIns="0" rIns="0">
            <a:spAutoFit/>
          </a:bodyPr>
          <a:lstStyle/>
          <a:p>
            <a:pPr algn="l">
              <a:lnSpc>
                <a:spcPts val="4648"/>
              </a:lnSpc>
            </a:pPr>
            <a:r>
              <a:rPr lang="en-US" sz="5600" b="true">
                <a:solidFill>
                  <a:srgbClr val="E727FF"/>
                </a:solidFill>
                <a:latin typeface="Heading Now 91-98 Bold"/>
                <a:ea typeface="Heading Now 91-98 Bold"/>
                <a:cs typeface="Heading Now 91-98 Bold"/>
                <a:sym typeface="Heading Now 91-98 Bold"/>
              </a:rPr>
              <a:t>03. Kode Program</a:t>
            </a:r>
          </a:p>
        </p:txBody>
      </p:sp>
      <p:sp>
        <p:nvSpPr>
          <p:cNvPr name="TextBox 12" id="12"/>
          <p:cNvSpPr txBox="true"/>
          <p:nvPr/>
        </p:nvSpPr>
        <p:spPr>
          <a:xfrm rot="0">
            <a:off x="8636097" y="5099302"/>
            <a:ext cx="8410129" cy="3709924"/>
          </a:xfrm>
          <a:prstGeom prst="rect">
            <a:avLst/>
          </a:prstGeom>
        </p:spPr>
        <p:txBody>
          <a:bodyPr anchor="t" rtlCol="false" tIns="0" lIns="0" bIns="0" rIns="0">
            <a:spAutoFit/>
          </a:bodyPr>
          <a:lstStyle/>
          <a:p>
            <a:pPr algn="l">
              <a:lnSpc>
                <a:spcPts val="3277"/>
              </a:lnSpc>
            </a:pPr>
            <a:r>
              <a:rPr lang="en-US" sz="2199" b="true">
                <a:solidFill>
                  <a:srgbClr val="FFF0FE"/>
                </a:solidFill>
                <a:latin typeface="Futura Bold"/>
                <a:ea typeface="Futura Bold"/>
                <a:cs typeface="Futura Bold"/>
                <a:sym typeface="Futura Bold"/>
              </a:rPr>
              <a:t>Penjelasan singkat dari kode program:</a:t>
            </a:r>
          </a:p>
          <a:p>
            <a:pPr algn="l">
              <a:lnSpc>
                <a:spcPts val="3277"/>
              </a:lnSpc>
            </a:pPr>
            <a:r>
              <a:rPr lang="en-US" sz="2199">
                <a:solidFill>
                  <a:srgbClr val="FFF0FE"/>
                </a:solidFill>
                <a:latin typeface="Futura"/>
                <a:ea typeface="Futura"/>
                <a:cs typeface="Futura"/>
                <a:sym typeface="Futura"/>
              </a:rPr>
              <a:t>mov ax, 00h + int 10h: Masuk mode grafik</a:t>
            </a:r>
          </a:p>
          <a:p>
            <a:pPr algn="l">
              <a:lnSpc>
                <a:spcPts val="3277"/>
              </a:lnSpc>
            </a:pPr>
            <a:r>
              <a:rPr lang="en-US" sz="2199">
                <a:solidFill>
                  <a:srgbClr val="FFF0FE"/>
                </a:solidFill>
                <a:latin typeface="Futura"/>
                <a:ea typeface="Futura"/>
                <a:cs typeface="Futura"/>
                <a:sym typeface="Futura"/>
              </a:rPr>
              <a:t>mov ax, 0 + int 33h: Reset mouse</a:t>
            </a:r>
          </a:p>
          <a:p>
            <a:pPr algn="l">
              <a:lnSpc>
                <a:spcPts val="3277"/>
              </a:lnSpc>
            </a:pPr>
            <a:r>
              <a:rPr lang="en-US" sz="2199">
                <a:solidFill>
                  <a:srgbClr val="FFF0FE"/>
                </a:solidFill>
                <a:latin typeface="Futura"/>
                <a:ea typeface="Futura"/>
                <a:cs typeface="Futura"/>
                <a:sym typeface="Futura"/>
              </a:rPr>
              <a:t>mov ax, 1 + int 33h: Tampilkan kursor mouse</a:t>
            </a:r>
          </a:p>
          <a:p>
            <a:pPr algn="l">
              <a:lnSpc>
                <a:spcPts val="3277"/>
              </a:lnSpc>
            </a:pPr>
            <a:r>
              <a:rPr lang="en-US" sz="2199">
                <a:solidFill>
                  <a:srgbClr val="FFF0FE"/>
                </a:solidFill>
                <a:latin typeface="Futura"/>
                <a:ea typeface="Futura"/>
                <a:cs typeface="Futura"/>
                <a:sym typeface="Futura"/>
              </a:rPr>
              <a:t>mov ax, 3 + int 33h: Baca posisi/tombol mouse</a:t>
            </a:r>
          </a:p>
          <a:p>
            <a:pPr algn="l">
              <a:lnSpc>
                <a:spcPts val="3277"/>
              </a:lnSpc>
            </a:pPr>
            <a:r>
              <a:rPr lang="en-US" sz="2199">
                <a:solidFill>
                  <a:srgbClr val="FFF0FE"/>
                </a:solidFill>
                <a:latin typeface="Futura"/>
                <a:ea typeface="Futura"/>
                <a:cs typeface="Futura"/>
                <a:sym typeface="Futura"/>
              </a:rPr>
              <a:t>mov ah, 0ch + int 10h: Gambar piksel (warna diatur dengan mov al)</a:t>
            </a:r>
          </a:p>
          <a:p>
            <a:pPr algn="l">
              <a:lnSpc>
                <a:spcPts val="3277"/>
              </a:lnSpc>
            </a:pPr>
            <a:r>
              <a:rPr lang="en-US" sz="2199">
                <a:solidFill>
                  <a:srgbClr val="FFF0FE"/>
                </a:solidFill>
                <a:latin typeface="Futura"/>
                <a:ea typeface="Futura"/>
                <a:cs typeface="Futura"/>
                <a:sym typeface="Futura"/>
              </a:rPr>
              <a:t>mov ah, 6 + int 21h: Periksa tombol ESC</a:t>
            </a:r>
          </a:p>
          <a:p>
            <a:pPr algn="l">
              <a:lnSpc>
                <a:spcPts val="3277"/>
              </a:lnSpc>
            </a:pPr>
            <a:r>
              <a:rPr lang="en-US" sz="2199">
                <a:solidFill>
                  <a:srgbClr val="FFF0FE"/>
                </a:solidFill>
                <a:latin typeface="Futura"/>
                <a:ea typeface="Futura"/>
                <a:cs typeface="Futura"/>
                <a:sym typeface="Futura"/>
              </a:rPr>
              <a:t>mov ah, 9 + int 21h: Tampilkan pesan</a:t>
            </a:r>
          </a:p>
          <a:p>
            <a:pPr algn="l">
              <a:lnSpc>
                <a:spcPts val="3277"/>
              </a:lnSpc>
            </a:pPr>
            <a:r>
              <a:rPr lang="en-US" sz="2199">
                <a:solidFill>
                  <a:srgbClr val="FFF0FE"/>
                </a:solidFill>
                <a:latin typeface="Futura"/>
                <a:ea typeface="Futura"/>
                <a:cs typeface="Futura"/>
                <a:sym typeface="Futura"/>
              </a:rPr>
              <a:t>mov ah, 4ch + int 21h: Keluar program</a:t>
            </a:r>
          </a:p>
        </p:txBody>
      </p:sp>
      <p:sp>
        <p:nvSpPr>
          <p:cNvPr name="Freeform 13" id="13"/>
          <p:cNvSpPr/>
          <p:nvPr/>
        </p:nvSpPr>
        <p:spPr>
          <a:xfrm flipH="true" flipV="false" rot="0">
            <a:off x="12612837" y="9123551"/>
            <a:ext cx="5381725" cy="961983"/>
          </a:xfrm>
          <a:custGeom>
            <a:avLst/>
            <a:gdLst/>
            <a:ahLst/>
            <a:cxnLst/>
            <a:rect r="r" b="b" t="t" l="l"/>
            <a:pathLst>
              <a:path h="961983" w="5381725">
                <a:moveTo>
                  <a:pt x="5381725" y="0"/>
                </a:moveTo>
                <a:lnTo>
                  <a:pt x="0" y="0"/>
                </a:lnTo>
                <a:lnTo>
                  <a:pt x="0" y="961983"/>
                </a:lnTo>
                <a:lnTo>
                  <a:pt x="5381725" y="961983"/>
                </a:lnTo>
                <a:lnTo>
                  <a:pt x="5381725"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2612837" y="9099939"/>
            <a:ext cx="985595" cy="985595"/>
          </a:xfrm>
          <a:custGeom>
            <a:avLst/>
            <a:gdLst/>
            <a:ahLst/>
            <a:cxnLst/>
            <a:rect r="r" b="b" t="t" l="l"/>
            <a:pathLst>
              <a:path h="985595" w="985595">
                <a:moveTo>
                  <a:pt x="0" y="0"/>
                </a:moveTo>
                <a:lnTo>
                  <a:pt x="985596" y="0"/>
                </a:lnTo>
                <a:lnTo>
                  <a:pt x="985596" y="985595"/>
                </a:lnTo>
                <a:lnTo>
                  <a:pt x="0" y="985595"/>
                </a:lnTo>
                <a:lnTo>
                  <a:pt x="0" y="0"/>
                </a:lnTo>
                <a:close/>
              </a:path>
            </a:pathLst>
          </a:custGeom>
          <a:blipFill>
            <a:blip r:embed="rId19"/>
            <a:stretch>
              <a:fillRect l="0" t="0" r="0" b="0"/>
            </a:stretch>
          </a:blipFill>
        </p:spPr>
      </p:sp>
      <p:sp>
        <p:nvSpPr>
          <p:cNvPr name="TextBox 15" id="15"/>
          <p:cNvSpPr txBox="true"/>
          <p:nvPr/>
        </p:nvSpPr>
        <p:spPr>
          <a:xfrm rot="0">
            <a:off x="13197877" y="9359750"/>
            <a:ext cx="4622024"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Futura Bold"/>
                <a:ea typeface="Futura Bold"/>
                <a:cs typeface="Futura Bold"/>
                <a:sym typeface="Futura Bold"/>
              </a:rPr>
              <a:t>UNIVERSITAS AHMAD DAHLAN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666CD"/>
        </a:solidFill>
      </p:bgPr>
    </p:bg>
    <p:spTree>
      <p:nvGrpSpPr>
        <p:cNvPr id="1" name=""/>
        <p:cNvGrpSpPr/>
        <p:nvPr/>
      </p:nvGrpSpPr>
      <p:grpSpPr>
        <a:xfrm>
          <a:off x="0" y="0"/>
          <a:ext cx="0" cy="0"/>
          <a:chOff x="0" y="0"/>
          <a:chExt cx="0" cy="0"/>
        </a:xfrm>
      </p:grpSpPr>
      <p:sp>
        <p:nvSpPr>
          <p:cNvPr name="Freeform 2" id="2"/>
          <p:cNvSpPr/>
          <p:nvPr/>
        </p:nvSpPr>
        <p:spPr>
          <a:xfrm flipH="false" flipV="true" rot="0">
            <a:off x="15090732" y="-407171"/>
            <a:ext cx="5705890" cy="4564712"/>
          </a:xfrm>
          <a:custGeom>
            <a:avLst/>
            <a:gdLst/>
            <a:ahLst/>
            <a:cxnLst/>
            <a:rect r="r" b="b" t="t" l="l"/>
            <a:pathLst>
              <a:path h="4564712" w="5705890">
                <a:moveTo>
                  <a:pt x="0" y="4564712"/>
                </a:moveTo>
                <a:lnTo>
                  <a:pt x="5705889" y="4564712"/>
                </a:lnTo>
                <a:lnTo>
                  <a:pt x="5705889" y="0"/>
                </a:lnTo>
                <a:lnTo>
                  <a:pt x="0" y="0"/>
                </a:lnTo>
                <a:lnTo>
                  <a:pt x="0" y="456471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5370" y="-270942"/>
            <a:ext cx="1975725" cy="1901635"/>
          </a:xfrm>
          <a:custGeom>
            <a:avLst/>
            <a:gdLst/>
            <a:ahLst/>
            <a:cxnLst/>
            <a:rect r="r" b="b" t="t" l="l"/>
            <a:pathLst>
              <a:path h="1901635" w="1975725">
                <a:moveTo>
                  <a:pt x="0" y="0"/>
                </a:moveTo>
                <a:lnTo>
                  <a:pt x="1975725" y="0"/>
                </a:lnTo>
                <a:lnTo>
                  <a:pt x="1975725" y="1901636"/>
                </a:lnTo>
                <a:lnTo>
                  <a:pt x="0" y="1901636"/>
                </a:lnTo>
                <a:lnTo>
                  <a:pt x="0" y="0"/>
                </a:lnTo>
                <a:close/>
              </a:path>
            </a:pathLst>
          </a:custGeom>
          <a:blipFill>
            <a:blip r:embed="rId4"/>
            <a:stretch>
              <a:fillRect l="0" t="0" r="0" b="0"/>
            </a:stretch>
          </a:blipFill>
        </p:spPr>
      </p:sp>
      <p:sp>
        <p:nvSpPr>
          <p:cNvPr name="Freeform 4" id="4"/>
          <p:cNvSpPr/>
          <p:nvPr/>
        </p:nvSpPr>
        <p:spPr>
          <a:xfrm flipH="true" flipV="false" rot="0">
            <a:off x="-7930627" y="3754170"/>
            <a:ext cx="12356230" cy="7290176"/>
          </a:xfrm>
          <a:custGeom>
            <a:avLst/>
            <a:gdLst/>
            <a:ahLst/>
            <a:cxnLst/>
            <a:rect r="r" b="b" t="t" l="l"/>
            <a:pathLst>
              <a:path h="7290176" w="12356230">
                <a:moveTo>
                  <a:pt x="12356229" y="0"/>
                </a:moveTo>
                <a:lnTo>
                  <a:pt x="0" y="0"/>
                </a:lnTo>
                <a:lnTo>
                  <a:pt x="0" y="7290176"/>
                </a:lnTo>
                <a:lnTo>
                  <a:pt x="12356229" y="7290176"/>
                </a:lnTo>
                <a:lnTo>
                  <a:pt x="1235622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2980917" y="-2515238"/>
            <a:ext cx="17050696" cy="15438630"/>
          </a:xfrm>
          <a:custGeom>
            <a:avLst/>
            <a:gdLst/>
            <a:ahLst/>
            <a:cxnLst/>
            <a:rect r="r" b="b" t="t" l="l"/>
            <a:pathLst>
              <a:path h="15438630" w="17050696">
                <a:moveTo>
                  <a:pt x="17050696" y="0"/>
                </a:moveTo>
                <a:lnTo>
                  <a:pt x="0" y="0"/>
                </a:lnTo>
                <a:lnTo>
                  <a:pt x="0" y="15438630"/>
                </a:lnTo>
                <a:lnTo>
                  <a:pt x="17050696" y="15438630"/>
                </a:lnTo>
                <a:lnTo>
                  <a:pt x="17050696" y="0"/>
                </a:lnTo>
                <a:close/>
              </a:path>
            </a:pathLst>
          </a:custGeom>
          <a:blipFill>
            <a:blip r:embed="rId7">
              <a:alphaModFix amt="91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214091" y="6760966"/>
            <a:ext cx="2216994" cy="3526034"/>
          </a:xfrm>
          <a:custGeom>
            <a:avLst/>
            <a:gdLst/>
            <a:ahLst/>
            <a:cxnLst/>
            <a:rect r="r" b="b" t="t" l="l"/>
            <a:pathLst>
              <a:path h="3526034" w="2216994">
                <a:moveTo>
                  <a:pt x="2216994" y="0"/>
                </a:moveTo>
                <a:lnTo>
                  <a:pt x="0" y="0"/>
                </a:lnTo>
                <a:lnTo>
                  <a:pt x="0" y="3526034"/>
                </a:lnTo>
                <a:lnTo>
                  <a:pt x="2216994" y="3526034"/>
                </a:lnTo>
                <a:lnTo>
                  <a:pt x="2216994" y="0"/>
                </a:lnTo>
                <a:close/>
              </a:path>
            </a:pathLst>
          </a:custGeom>
          <a:blipFill>
            <a:blip r:embed="rId9"/>
            <a:stretch>
              <a:fillRect l="0" t="0" r="0" b="0"/>
            </a:stretch>
          </a:blipFill>
        </p:spPr>
      </p:sp>
      <p:sp>
        <p:nvSpPr>
          <p:cNvPr name="Freeform 7" id="7"/>
          <p:cNvSpPr/>
          <p:nvPr/>
        </p:nvSpPr>
        <p:spPr>
          <a:xfrm flipH="false" flipV="false" rot="5305716">
            <a:off x="8518012" y="3129750"/>
            <a:ext cx="673247" cy="560478"/>
          </a:xfrm>
          <a:custGeom>
            <a:avLst/>
            <a:gdLst/>
            <a:ahLst/>
            <a:cxnLst/>
            <a:rect r="r" b="b" t="t" l="l"/>
            <a:pathLst>
              <a:path h="560478" w="673247">
                <a:moveTo>
                  <a:pt x="0" y="0"/>
                </a:moveTo>
                <a:lnTo>
                  <a:pt x="673247" y="0"/>
                </a:lnTo>
                <a:lnTo>
                  <a:pt x="673247" y="560477"/>
                </a:lnTo>
                <a:lnTo>
                  <a:pt x="0" y="5604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2294851" y="8265540"/>
            <a:ext cx="5381725" cy="961983"/>
          </a:xfrm>
          <a:custGeom>
            <a:avLst/>
            <a:gdLst/>
            <a:ahLst/>
            <a:cxnLst/>
            <a:rect r="r" b="b" t="t" l="l"/>
            <a:pathLst>
              <a:path h="961983" w="5381725">
                <a:moveTo>
                  <a:pt x="5381725" y="0"/>
                </a:moveTo>
                <a:lnTo>
                  <a:pt x="0" y="0"/>
                </a:lnTo>
                <a:lnTo>
                  <a:pt x="0" y="961983"/>
                </a:lnTo>
                <a:lnTo>
                  <a:pt x="5381725" y="961983"/>
                </a:lnTo>
                <a:lnTo>
                  <a:pt x="538172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054552" y="8525351"/>
            <a:ext cx="4622024"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Futura Bold"/>
                <a:ea typeface="Futura Bold"/>
                <a:cs typeface="Futura Bold"/>
                <a:sym typeface="Futura Bold"/>
              </a:rPr>
              <a:t>UNIVERSITAS AHMAD DAHLAN</a:t>
            </a:r>
          </a:p>
        </p:txBody>
      </p:sp>
      <p:sp>
        <p:nvSpPr>
          <p:cNvPr name="Freeform 10" id="10"/>
          <p:cNvSpPr/>
          <p:nvPr/>
        </p:nvSpPr>
        <p:spPr>
          <a:xfrm flipH="false" flipV="false" rot="0">
            <a:off x="2294851" y="8277346"/>
            <a:ext cx="985595" cy="985595"/>
          </a:xfrm>
          <a:custGeom>
            <a:avLst/>
            <a:gdLst/>
            <a:ahLst/>
            <a:cxnLst/>
            <a:rect r="r" b="b" t="t" l="l"/>
            <a:pathLst>
              <a:path h="985595" w="985595">
                <a:moveTo>
                  <a:pt x="0" y="0"/>
                </a:moveTo>
                <a:lnTo>
                  <a:pt x="985596" y="0"/>
                </a:lnTo>
                <a:lnTo>
                  <a:pt x="985596" y="985595"/>
                </a:lnTo>
                <a:lnTo>
                  <a:pt x="0" y="985595"/>
                </a:lnTo>
                <a:lnTo>
                  <a:pt x="0" y="0"/>
                </a:lnTo>
                <a:close/>
              </a:path>
            </a:pathLst>
          </a:custGeom>
          <a:blipFill>
            <a:blip r:embed="rId14"/>
            <a:stretch>
              <a:fillRect l="0" t="0" r="0" b="0"/>
            </a:stretch>
          </a:blipFill>
        </p:spPr>
      </p:sp>
      <p:sp>
        <p:nvSpPr>
          <p:cNvPr name="Freeform 11" id="11"/>
          <p:cNvSpPr/>
          <p:nvPr/>
        </p:nvSpPr>
        <p:spPr>
          <a:xfrm flipH="false" flipV="false" rot="0">
            <a:off x="2787649" y="9305735"/>
            <a:ext cx="772529" cy="531114"/>
          </a:xfrm>
          <a:custGeom>
            <a:avLst/>
            <a:gdLst/>
            <a:ahLst/>
            <a:cxnLst/>
            <a:rect r="r" b="b" t="t" l="l"/>
            <a:pathLst>
              <a:path h="531114" w="772529">
                <a:moveTo>
                  <a:pt x="0" y="0"/>
                </a:moveTo>
                <a:lnTo>
                  <a:pt x="772529" y="0"/>
                </a:lnTo>
                <a:lnTo>
                  <a:pt x="772529" y="531113"/>
                </a:lnTo>
                <a:lnTo>
                  <a:pt x="0" y="53111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784794" y="1475803"/>
            <a:ext cx="7281616" cy="4556734"/>
          </a:xfrm>
          <a:custGeom>
            <a:avLst/>
            <a:gdLst/>
            <a:ahLst/>
            <a:cxnLst/>
            <a:rect r="r" b="b" t="t" l="l"/>
            <a:pathLst>
              <a:path h="4556734" w="7281616">
                <a:moveTo>
                  <a:pt x="0" y="0"/>
                </a:moveTo>
                <a:lnTo>
                  <a:pt x="7281617" y="0"/>
                </a:lnTo>
                <a:lnTo>
                  <a:pt x="7281617" y="4556734"/>
                </a:lnTo>
                <a:lnTo>
                  <a:pt x="0" y="4556734"/>
                </a:lnTo>
                <a:lnTo>
                  <a:pt x="0" y="0"/>
                </a:lnTo>
                <a:close/>
              </a:path>
            </a:pathLst>
          </a:custGeom>
          <a:blipFill>
            <a:blip r:embed="rId17"/>
            <a:stretch>
              <a:fillRect l="-224" t="0" r="-18294" b="-6532"/>
            </a:stretch>
          </a:blipFill>
        </p:spPr>
      </p:sp>
      <p:sp>
        <p:nvSpPr>
          <p:cNvPr name="Freeform 13" id="13"/>
          <p:cNvSpPr/>
          <p:nvPr/>
        </p:nvSpPr>
        <p:spPr>
          <a:xfrm flipH="false" flipV="false" rot="0">
            <a:off x="9555840" y="1475803"/>
            <a:ext cx="6029529" cy="2273543"/>
          </a:xfrm>
          <a:custGeom>
            <a:avLst/>
            <a:gdLst/>
            <a:ahLst/>
            <a:cxnLst/>
            <a:rect r="r" b="b" t="t" l="l"/>
            <a:pathLst>
              <a:path h="2273543" w="6029529">
                <a:moveTo>
                  <a:pt x="0" y="0"/>
                </a:moveTo>
                <a:lnTo>
                  <a:pt x="6029530" y="0"/>
                </a:lnTo>
                <a:lnTo>
                  <a:pt x="6029530" y="2273543"/>
                </a:lnTo>
                <a:lnTo>
                  <a:pt x="0" y="2273543"/>
                </a:lnTo>
                <a:lnTo>
                  <a:pt x="0" y="0"/>
                </a:lnTo>
                <a:close/>
              </a:path>
            </a:pathLst>
          </a:custGeom>
          <a:blipFill>
            <a:blip r:embed="rId18"/>
            <a:stretch>
              <a:fillRect l="0" t="0" r="-255555" b="-430408"/>
            </a:stretch>
          </a:blipFill>
        </p:spPr>
      </p:sp>
      <p:sp>
        <p:nvSpPr>
          <p:cNvPr name="TextBox 14" id="14"/>
          <p:cNvSpPr txBox="true"/>
          <p:nvPr/>
        </p:nvSpPr>
        <p:spPr>
          <a:xfrm rot="0">
            <a:off x="3753241" y="9210675"/>
            <a:ext cx="4123891" cy="673608"/>
          </a:xfrm>
          <a:prstGeom prst="rect">
            <a:avLst/>
          </a:prstGeom>
        </p:spPr>
        <p:txBody>
          <a:bodyPr anchor="t" rtlCol="false" tIns="0" lIns="0" bIns="0" rIns="0">
            <a:spAutoFit/>
          </a:bodyPr>
          <a:lstStyle/>
          <a:p>
            <a:pPr algn="l">
              <a:lnSpc>
                <a:spcPts val="2541"/>
              </a:lnSpc>
            </a:pPr>
            <a:r>
              <a:rPr lang="en-US" sz="2100">
                <a:solidFill>
                  <a:srgbClr val="FFFFFF"/>
                </a:solidFill>
                <a:latin typeface="Futura"/>
                <a:ea typeface="Futura"/>
                <a:cs typeface="Futura"/>
                <a:sym typeface="Futura"/>
              </a:rPr>
              <a:t>Fakultas Teknologi Industri</a:t>
            </a:r>
          </a:p>
          <a:p>
            <a:pPr algn="l">
              <a:lnSpc>
                <a:spcPts val="2541"/>
              </a:lnSpc>
            </a:pPr>
            <a:r>
              <a:rPr lang="en-US" sz="2100">
                <a:solidFill>
                  <a:srgbClr val="FFFFFF"/>
                </a:solidFill>
                <a:latin typeface="Futura"/>
                <a:ea typeface="Futura"/>
                <a:cs typeface="Futura"/>
                <a:sym typeface="Futura"/>
              </a:rPr>
              <a:t>Prodi Tnformatika</a:t>
            </a:r>
          </a:p>
        </p:txBody>
      </p:sp>
      <p:sp>
        <p:nvSpPr>
          <p:cNvPr name="TextBox 15" id="15"/>
          <p:cNvSpPr txBox="true"/>
          <p:nvPr/>
        </p:nvSpPr>
        <p:spPr>
          <a:xfrm rot="0">
            <a:off x="502992" y="374410"/>
            <a:ext cx="11384184" cy="922909"/>
          </a:xfrm>
          <a:prstGeom prst="rect">
            <a:avLst/>
          </a:prstGeom>
        </p:spPr>
        <p:txBody>
          <a:bodyPr anchor="t" rtlCol="false" tIns="0" lIns="0" bIns="0" rIns="0">
            <a:spAutoFit/>
          </a:bodyPr>
          <a:lstStyle/>
          <a:p>
            <a:pPr algn="l">
              <a:lnSpc>
                <a:spcPts val="5887"/>
              </a:lnSpc>
            </a:pPr>
            <a:r>
              <a:rPr lang="en-US" sz="6399" b="true">
                <a:solidFill>
                  <a:srgbClr val="FFFFFF"/>
                </a:solidFill>
                <a:latin typeface="Futura Bold"/>
                <a:ea typeface="Futura Bold"/>
                <a:cs typeface="Futura Bold"/>
                <a:sym typeface="Futura Bold"/>
              </a:rPr>
              <a:t>dan Hasil Akhir (output)</a:t>
            </a:r>
          </a:p>
        </p:txBody>
      </p:sp>
      <p:sp>
        <p:nvSpPr>
          <p:cNvPr name="TextBox 16" id="16"/>
          <p:cNvSpPr txBox="true"/>
          <p:nvPr/>
        </p:nvSpPr>
        <p:spPr>
          <a:xfrm rot="0">
            <a:off x="3436115" y="6165887"/>
            <a:ext cx="1549598" cy="359283"/>
          </a:xfrm>
          <a:prstGeom prst="rect">
            <a:avLst/>
          </a:prstGeom>
        </p:spPr>
        <p:txBody>
          <a:bodyPr anchor="t" rtlCol="false" tIns="0" lIns="0" bIns="0" rIns="0">
            <a:spAutoFit/>
          </a:bodyPr>
          <a:lstStyle/>
          <a:p>
            <a:pPr algn="ctr">
              <a:lnSpc>
                <a:spcPts val="2541"/>
              </a:lnSpc>
              <a:spcBef>
                <a:spcPct val="0"/>
              </a:spcBef>
            </a:pPr>
            <a:r>
              <a:rPr lang="en-US" sz="2100">
                <a:solidFill>
                  <a:srgbClr val="000000"/>
                </a:solidFill>
                <a:latin typeface="Futura"/>
                <a:ea typeface="Futura"/>
                <a:cs typeface="Futura"/>
                <a:sym typeface="Futura"/>
              </a:rPr>
              <a:t>Gambar 2.1 </a:t>
            </a:r>
          </a:p>
        </p:txBody>
      </p:sp>
      <p:sp>
        <p:nvSpPr>
          <p:cNvPr name="TextBox 17" id="17"/>
          <p:cNvSpPr txBox="true"/>
          <p:nvPr/>
        </p:nvSpPr>
        <p:spPr>
          <a:xfrm rot="0">
            <a:off x="12094953" y="3798258"/>
            <a:ext cx="1549598" cy="359283"/>
          </a:xfrm>
          <a:prstGeom prst="rect">
            <a:avLst/>
          </a:prstGeom>
        </p:spPr>
        <p:txBody>
          <a:bodyPr anchor="t" rtlCol="false" tIns="0" lIns="0" bIns="0" rIns="0">
            <a:spAutoFit/>
          </a:bodyPr>
          <a:lstStyle/>
          <a:p>
            <a:pPr algn="ctr">
              <a:lnSpc>
                <a:spcPts val="2541"/>
              </a:lnSpc>
              <a:spcBef>
                <a:spcPct val="0"/>
              </a:spcBef>
            </a:pPr>
            <a:r>
              <a:rPr lang="en-US" sz="2100">
                <a:solidFill>
                  <a:srgbClr val="000000"/>
                </a:solidFill>
                <a:latin typeface="Futura"/>
                <a:ea typeface="Futura"/>
                <a:cs typeface="Futura"/>
                <a:sym typeface="Futura"/>
              </a:rPr>
              <a:t>Gambar 2.2 </a:t>
            </a:r>
          </a:p>
        </p:txBody>
      </p:sp>
      <p:sp>
        <p:nvSpPr>
          <p:cNvPr name="TextBox 18" id="18"/>
          <p:cNvSpPr txBox="true"/>
          <p:nvPr/>
        </p:nvSpPr>
        <p:spPr>
          <a:xfrm rot="0">
            <a:off x="9371603" y="4829873"/>
            <a:ext cx="7887697" cy="5006975"/>
          </a:xfrm>
          <a:prstGeom prst="rect">
            <a:avLst/>
          </a:prstGeom>
        </p:spPr>
        <p:txBody>
          <a:bodyPr anchor="t" rtlCol="false" tIns="0" lIns="0" bIns="0" rIns="0">
            <a:spAutoFit/>
          </a:bodyPr>
          <a:lstStyle/>
          <a:p>
            <a:pPr algn="l">
              <a:lnSpc>
                <a:spcPts val="3024"/>
              </a:lnSpc>
              <a:spcBef>
                <a:spcPct val="0"/>
              </a:spcBef>
            </a:pPr>
            <a:r>
              <a:rPr lang="en-US" b="true" sz="2499" i="true">
                <a:solidFill>
                  <a:srgbClr val="FFFFFF"/>
                </a:solidFill>
                <a:latin typeface="Futura Bold Italics"/>
                <a:ea typeface="Futura Bold Italics"/>
                <a:cs typeface="Futura Bold Italics"/>
                <a:sym typeface="Futura Bold Italics"/>
              </a:rPr>
              <a:t>Hasil output dari program ini berupa layar grafik dengan latar belakang hitam dan pola titik-titik warna-warni yang terbentuk berdasarkan pergerakan mouse. Ketika pengguna menggerakkan kursor mouse di layar, program menggambar titik-titik kecil berwarna di setiap posisi yang dilewati kursor. Jejak titik-titik tersebut bersifat permanen, artinya titik yang sudah digambar tidak dihapus meskipun mouse bergerak ke posisi lain,Program akan terus berjalan dalam mode grafik ini hingga pengguna menekan tombol ESC pada keyboard untuk keluar. Setelah keluar, layar kembali ke mode teks dan menampilkan pesan "press any key..." sebelum program benar-benar selesai.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70222"/>
        </a:solidFill>
      </p:bgPr>
    </p:bg>
    <p:spTree>
      <p:nvGrpSpPr>
        <p:cNvPr id="1" name=""/>
        <p:cNvGrpSpPr/>
        <p:nvPr/>
      </p:nvGrpSpPr>
      <p:grpSpPr>
        <a:xfrm>
          <a:off x="0" y="0"/>
          <a:ext cx="0" cy="0"/>
          <a:chOff x="0" y="0"/>
          <a:chExt cx="0" cy="0"/>
        </a:xfrm>
      </p:grpSpPr>
      <p:sp>
        <p:nvSpPr>
          <p:cNvPr name="Freeform 2" id="2"/>
          <p:cNvSpPr/>
          <p:nvPr/>
        </p:nvSpPr>
        <p:spPr>
          <a:xfrm flipH="false" flipV="false" rot="0">
            <a:off x="14422221" y="-3231218"/>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980917" y="-2515238"/>
            <a:ext cx="17050696" cy="15438630"/>
          </a:xfrm>
          <a:custGeom>
            <a:avLst/>
            <a:gdLst/>
            <a:ahLst/>
            <a:cxnLst/>
            <a:rect r="r" b="b" t="t" l="l"/>
            <a:pathLst>
              <a:path h="15438630" w="17050696">
                <a:moveTo>
                  <a:pt x="17050696" y="0"/>
                </a:moveTo>
                <a:lnTo>
                  <a:pt x="0" y="0"/>
                </a:lnTo>
                <a:lnTo>
                  <a:pt x="0" y="15438630"/>
                </a:lnTo>
                <a:lnTo>
                  <a:pt x="17050696" y="15438630"/>
                </a:lnTo>
                <a:lnTo>
                  <a:pt x="17050696"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97877" y="-1318936"/>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0872383" y="-2582550"/>
            <a:ext cx="12356230" cy="7290176"/>
          </a:xfrm>
          <a:custGeom>
            <a:avLst/>
            <a:gdLst/>
            <a:ahLst/>
            <a:cxnLst/>
            <a:rect r="r" b="b" t="t" l="l"/>
            <a:pathLst>
              <a:path h="7290176" w="12356230">
                <a:moveTo>
                  <a:pt x="12356230" y="0"/>
                </a:moveTo>
                <a:lnTo>
                  <a:pt x="0" y="0"/>
                </a:lnTo>
                <a:lnTo>
                  <a:pt x="0" y="7290176"/>
                </a:lnTo>
                <a:lnTo>
                  <a:pt x="12356230" y="7290176"/>
                </a:lnTo>
                <a:lnTo>
                  <a:pt x="1235623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7930627" y="3754170"/>
            <a:ext cx="12356230" cy="7290176"/>
          </a:xfrm>
          <a:custGeom>
            <a:avLst/>
            <a:gdLst/>
            <a:ahLst/>
            <a:cxnLst/>
            <a:rect r="r" b="b" t="t" l="l"/>
            <a:pathLst>
              <a:path h="7290176" w="12356230">
                <a:moveTo>
                  <a:pt x="12356229" y="0"/>
                </a:moveTo>
                <a:lnTo>
                  <a:pt x="0" y="0"/>
                </a:lnTo>
                <a:lnTo>
                  <a:pt x="0" y="7290176"/>
                </a:lnTo>
                <a:lnTo>
                  <a:pt x="12356229" y="7290176"/>
                </a:lnTo>
                <a:lnTo>
                  <a:pt x="1235622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553333" y="900221"/>
            <a:ext cx="7677094" cy="7719198"/>
          </a:xfrm>
          <a:custGeom>
            <a:avLst/>
            <a:gdLst/>
            <a:ahLst/>
            <a:cxnLst/>
            <a:rect r="r" b="b" t="t" l="l"/>
            <a:pathLst>
              <a:path h="7719198" w="7677094">
                <a:moveTo>
                  <a:pt x="7677094" y="0"/>
                </a:moveTo>
                <a:lnTo>
                  <a:pt x="0" y="0"/>
                </a:lnTo>
                <a:lnTo>
                  <a:pt x="0" y="7719199"/>
                </a:lnTo>
                <a:lnTo>
                  <a:pt x="7677094" y="7719199"/>
                </a:lnTo>
                <a:lnTo>
                  <a:pt x="7677094"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0486119" y="1028700"/>
            <a:ext cx="772529" cy="531114"/>
          </a:xfrm>
          <a:custGeom>
            <a:avLst/>
            <a:gdLst/>
            <a:ahLst/>
            <a:cxnLst/>
            <a:rect r="r" b="b" t="t" l="l"/>
            <a:pathLst>
              <a:path h="531114" w="772529">
                <a:moveTo>
                  <a:pt x="0" y="0"/>
                </a:moveTo>
                <a:lnTo>
                  <a:pt x="772529" y="0"/>
                </a:lnTo>
                <a:lnTo>
                  <a:pt x="772529" y="531114"/>
                </a:lnTo>
                <a:lnTo>
                  <a:pt x="0" y="5311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4296838" y="8963964"/>
            <a:ext cx="4417410" cy="588672"/>
            <a:chOff x="0" y="0"/>
            <a:chExt cx="1163433" cy="155041"/>
          </a:xfrm>
        </p:grpSpPr>
        <p:sp>
          <p:nvSpPr>
            <p:cNvPr name="Freeform 10" id="10"/>
            <p:cNvSpPr/>
            <p:nvPr/>
          </p:nvSpPr>
          <p:spPr>
            <a:xfrm flipH="false" flipV="false" rot="0">
              <a:off x="0" y="0"/>
              <a:ext cx="1163433" cy="155041"/>
            </a:xfrm>
            <a:custGeom>
              <a:avLst/>
              <a:gdLst/>
              <a:ahLst/>
              <a:cxnLst/>
              <a:rect r="r" b="b" t="t" l="l"/>
              <a:pathLst>
                <a:path h="155041" w="1163433">
                  <a:moveTo>
                    <a:pt x="581717" y="0"/>
                  </a:moveTo>
                  <a:cubicBezTo>
                    <a:pt x="260443" y="0"/>
                    <a:pt x="0" y="34707"/>
                    <a:pt x="0" y="77521"/>
                  </a:cubicBezTo>
                  <a:cubicBezTo>
                    <a:pt x="0" y="120334"/>
                    <a:pt x="260443" y="155041"/>
                    <a:pt x="581717" y="155041"/>
                  </a:cubicBezTo>
                  <a:cubicBezTo>
                    <a:pt x="902990" y="155041"/>
                    <a:pt x="1163433" y="120334"/>
                    <a:pt x="1163433" y="77521"/>
                  </a:cubicBezTo>
                  <a:cubicBezTo>
                    <a:pt x="1163433" y="34707"/>
                    <a:pt x="902990" y="0"/>
                    <a:pt x="581717" y="0"/>
                  </a:cubicBezTo>
                  <a:close/>
                </a:path>
              </a:pathLst>
            </a:custGeom>
            <a:solidFill>
              <a:srgbClr val="270222"/>
            </a:solidFill>
          </p:spPr>
        </p:sp>
        <p:sp>
          <p:nvSpPr>
            <p:cNvPr name="TextBox 11" id="11"/>
            <p:cNvSpPr txBox="true"/>
            <p:nvPr/>
          </p:nvSpPr>
          <p:spPr>
            <a:xfrm>
              <a:off x="109072" y="43110"/>
              <a:ext cx="945289" cy="97396"/>
            </a:xfrm>
            <a:prstGeom prst="rect">
              <a:avLst/>
            </a:prstGeom>
          </p:spPr>
          <p:txBody>
            <a:bodyPr anchor="ctr" rtlCol="false" tIns="50800" lIns="50800" bIns="50800" rIns="50800"/>
            <a:lstStyle/>
            <a:p>
              <a:pPr algn="ctr">
                <a:lnSpc>
                  <a:spcPts val="1743"/>
                </a:lnSpc>
              </a:pPr>
            </a:p>
          </p:txBody>
        </p:sp>
      </p:grpSp>
      <p:sp>
        <p:nvSpPr>
          <p:cNvPr name="Freeform 12" id="12"/>
          <p:cNvSpPr/>
          <p:nvPr/>
        </p:nvSpPr>
        <p:spPr>
          <a:xfrm flipH="false" flipV="false" rot="0">
            <a:off x="3901384" y="1912282"/>
            <a:ext cx="5709305" cy="7463143"/>
          </a:xfrm>
          <a:custGeom>
            <a:avLst/>
            <a:gdLst/>
            <a:ahLst/>
            <a:cxnLst/>
            <a:rect r="r" b="b" t="t" l="l"/>
            <a:pathLst>
              <a:path h="7463143" w="5709305">
                <a:moveTo>
                  <a:pt x="0" y="0"/>
                </a:moveTo>
                <a:lnTo>
                  <a:pt x="5709305" y="0"/>
                </a:lnTo>
                <a:lnTo>
                  <a:pt x="5709305" y="7463143"/>
                </a:lnTo>
                <a:lnTo>
                  <a:pt x="0" y="7463143"/>
                </a:lnTo>
                <a:lnTo>
                  <a:pt x="0" y="0"/>
                </a:lnTo>
                <a:close/>
              </a:path>
            </a:pathLst>
          </a:custGeom>
          <a:blipFill>
            <a:blip r:embed="rId16"/>
            <a:stretch>
              <a:fillRect l="0" t="0" r="0" b="0"/>
            </a:stretch>
          </a:blipFill>
        </p:spPr>
      </p:sp>
      <p:sp>
        <p:nvSpPr>
          <p:cNvPr name="Freeform 13" id="13"/>
          <p:cNvSpPr/>
          <p:nvPr/>
        </p:nvSpPr>
        <p:spPr>
          <a:xfrm flipH="true" flipV="false" rot="0">
            <a:off x="1028700" y="8341063"/>
            <a:ext cx="4940421" cy="883100"/>
          </a:xfrm>
          <a:custGeom>
            <a:avLst/>
            <a:gdLst/>
            <a:ahLst/>
            <a:cxnLst/>
            <a:rect r="r" b="b" t="t" l="l"/>
            <a:pathLst>
              <a:path h="883100" w="4940421">
                <a:moveTo>
                  <a:pt x="4940421" y="0"/>
                </a:moveTo>
                <a:lnTo>
                  <a:pt x="0" y="0"/>
                </a:lnTo>
                <a:lnTo>
                  <a:pt x="0" y="883100"/>
                </a:lnTo>
                <a:lnTo>
                  <a:pt x="4940421" y="883100"/>
                </a:lnTo>
                <a:lnTo>
                  <a:pt x="4940421"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4" id="14"/>
          <p:cNvSpPr txBox="true"/>
          <p:nvPr/>
        </p:nvSpPr>
        <p:spPr>
          <a:xfrm rot="0">
            <a:off x="10486119" y="2859838"/>
            <a:ext cx="7167320" cy="1665859"/>
          </a:xfrm>
          <a:prstGeom prst="rect">
            <a:avLst/>
          </a:prstGeom>
        </p:spPr>
        <p:txBody>
          <a:bodyPr anchor="t" rtlCol="false" tIns="0" lIns="0" bIns="0" rIns="0">
            <a:spAutoFit/>
          </a:bodyPr>
          <a:lstStyle/>
          <a:p>
            <a:pPr algn="l">
              <a:lnSpc>
                <a:spcPts val="5887"/>
              </a:lnSpc>
            </a:pPr>
            <a:r>
              <a:rPr lang="en-US" sz="6399" b="true">
                <a:solidFill>
                  <a:srgbClr val="FFFFFF"/>
                </a:solidFill>
                <a:latin typeface="Futura Bold"/>
                <a:ea typeface="Futura Bold"/>
                <a:cs typeface="Futura Bold"/>
                <a:sym typeface="Futura Bold"/>
              </a:rPr>
              <a:t>Aplikasi Pixer Mover</a:t>
            </a:r>
          </a:p>
        </p:txBody>
      </p:sp>
      <p:sp>
        <p:nvSpPr>
          <p:cNvPr name="TextBox 15" id="15"/>
          <p:cNvSpPr txBox="true"/>
          <p:nvPr/>
        </p:nvSpPr>
        <p:spPr>
          <a:xfrm rot="0">
            <a:off x="10486119" y="2193326"/>
            <a:ext cx="6773181" cy="578358"/>
          </a:xfrm>
          <a:prstGeom prst="rect">
            <a:avLst/>
          </a:prstGeom>
        </p:spPr>
        <p:txBody>
          <a:bodyPr anchor="t" rtlCol="false" tIns="0" lIns="0" bIns="0" rIns="0">
            <a:spAutoFit/>
          </a:bodyPr>
          <a:lstStyle/>
          <a:p>
            <a:pPr algn="l">
              <a:lnSpc>
                <a:spcPts val="3485"/>
              </a:lnSpc>
            </a:pPr>
            <a:r>
              <a:rPr lang="en-US" sz="4199" b="true">
                <a:solidFill>
                  <a:srgbClr val="E727FF"/>
                </a:solidFill>
                <a:latin typeface="Heading Now 91-98 Bold"/>
                <a:ea typeface="Heading Now 91-98 Bold"/>
                <a:cs typeface="Heading Now 91-98 Bold"/>
                <a:sym typeface="Heading Now 91-98 Bold"/>
              </a:rPr>
              <a:t>04. Kesimpulan</a:t>
            </a:r>
          </a:p>
        </p:txBody>
      </p:sp>
      <p:sp>
        <p:nvSpPr>
          <p:cNvPr name="TextBox 16" id="16"/>
          <p:cNvSpPr txBox="true"/>
          <p:nvPr/>
        </p:nvSpPr>
        <p:spPr>
          <a:xfrm rot="0">
            <a:off x="11537352" y="1163955"/>
            <a:ext cx="4123891" cy="727329"/>
          </a:xfrm>
          <a:prstGeom prst="rect">
            <a:avLst/>
          </a:prstGeom>
        </p:spPr>
        <p:txBody>
          <a:bodyPr anchor="t" rtlCol="false" tIns="0" lIns="0" bIns="0" rIns="0">
            <a:spAutoFit/>
          </a:bodyPr>
          <a:lstStyle/>
          <a:p>
            <a:pPr algn="l">
              <a:lnSpc>
                <a:spcPts val="1743"/>
              </a:lnSpc>
            </a:pPr>
            <a:r>
              <a:rPr lang="en-US" sz="2100">
                <a:solidFill>
                  <a:srgbClr val="FFFFFF"/>
                </a:solidFill>
                <a:latin typeface="Futura"/>
                <a:ea typeface="Futura"/>
                <a:cs typeface="Futura"/>
                <a:sym typeface="Futura"/>
              </a:rPr>
              <a:t>Fakultas Teknologi Industri</a:t>
            </a:r>
          </a:p>
          <a:p>
            <a:pPr algn="l">
              <a:lnSpc>
                <a:spcPts val="1743"/>
              </a:lnSpc>
            </a:pPr>
            <a:r>
              <a:rPr lang="en-US" sz="2100">
                <a:solidFill>
                  <a:srgbClr val="FFFFFF"/>
                </a:solidFill>
                <a:latin typeface="Futura"/>
                <a:ea typeface="Futura"/>
                <a:cs typeface="Futura"/>
                <a:sym typeface="Futura"/>
              </a:rPr>
              <a:t>Prodi Tnformatika</a:t>
            </a:r>
          </a:p>
          <a:p>
            <a:pPr algn="l">
              <a:lnSpc>
                <a:spcPts val="1743"/>
              </a:lnSpc>
            </a:pPr>
          </a:p>
        </p:txBody>
      </p:sp>
      <p:sp>
        <p:nvSpPr>
          <p:cNvPr name="TextBox 17" id="17"/>
          <p:cNvSpPr txBox="true"/>
          <p:nvPr/>
        </p:nvSpPr>
        <p:spPr>
          <a:xfrm rot="0">
            <a:off x="10760363" y="4525697"/>
            <a:ext cx="7167320" cy="4863592"/>
          </a:xfrm>
          <a:prstGeom prst="rect">
            <a:avLst/>
          </a:prstGeom>
        </p:spPr>
        <p:txBody>
          <a:bodyPr anchor="t" rtlCol="false" tIns="0" lIns="0" bIns="0" rIns="0">
            <a:spAutoFit/>
          </a:bodyPr>
          <a:lstStyle/>
          <a:p>
            <a:pPr algn="l">
              <a:lnSpc>
                <a:spcPts val="3163"/>
              </a:lnSpc>
            </a:pPr>
            <a:r>
              <a:rPr lang="en-US" sz="2799" b="true">
                <a:solidFill>
                  <a:srgbClr val="F9E7CD"/>
                </a:solidFill>
                <a:latin typeface="Futura Bold"/>
                <a:ea typeface="Futura Bold"/>
                <a:cs typeface="Futura Bold"/>
                <a:sym typeface="Futura Bold"/>
              </a:rPr>
              <a:t> Aplikasi Pixel Mover berhasil memberikan gambaran tentang bagaimana cara berinteraksi dengan tampilan grafis dan mouse menggunakan Assembly dalam emulator EMU8086. Program ini menggambar titik yang bergerak sesuai pergerakan kursor, dengan perubahan warna berdasarkan posisi X mouse. Program ini juga memungkinkan pengguna untuk keluar menggunakan tombol ESC, yang mengembalikan sistem ke mode teks.</a:t>
            </a:r>
          </a:p>
          <a:p>
            <a:pPr algn="l">
              <a:lnSpc>
                <a:spcPts val="3163"/>
              </a:lnSpc>
            </a:pPr>
          </a:p>
        </p:txBody>
      </p:sp>
      <p:sp>
        <p:nvSpPr>
          <p:cNvPr name="Freeform 18" id="18"/>
          <p:cNvSpPr/>
          <p:nvPr/>
        </p:nvSpPr>
        <p:spPr>
          <a:xfrm flipH="false" flipV="false" rot="0">
            <a:off x="8461014" y="4832101"/>
            <a:ext cx="2299349" cy="2213123"/>
          </a:xfrm>
          <a:custGeom>
            <a:avLst/>
            <a:gdLst/>
            <a:ahLst/>
            <a:cxnLst/>
            <a:rect r="r" b="b" t="t" l="l"/>
            <a:pathLst>
              <a:path h="2213123" w="2299349">
                <a:moveTo>
                  <a:pt x="0" y="0"/>
                </a:moveTo>
                <a:lnTo>
                  <a:pt x="2299349" y="0"/>
                </a:lnTo>
                <a:lnTo>
                  <a:pt x="2299349" y="2213123"/>
                </a:lnTo>
                <a:lnTo>
                  <a:pt x="0" y="2213123"/>
                </a:lnTo>
                <a:lnTo>
                  <a:pt x="0" y="0"/>
                </a:lnTo>
                <a:close/>
              </a:path>
            </a:pathLst>
          </a:custGeom>
          <a:blipFill>
            <a:blip r:embed="rId19"/>
            <a:stretch>
              <a:fillRect l="0" t="0" r="0" b="0"/>
            </a:stretch>
          </a:blipFill>
        </p:spPr>
      </p:sp>
      <p:sp>
        <p:nvSpPr>
          <p:cNvPr name="Freeform 19" id="19"/>
          <p:cNvSpPr/>
          <p:nvPr/>
        </p:nvSpPr>
        <p:spPr>
          <a:xfrm flipH="true" flipV="false" rot="0">
            <a:off x="1028700" y="8301621"/>
            <a:ext cx="5381725" cy="961983"/>
          </a:xfrm>
          <a:custGeom>
            <a:avLst/>
            <a:gdLst/>
            <a:ahLst/>
            <a:cxnLst/>
            <a:rect r="r" b="b" t="t" l="l"/>
            <a:pathLst>
              <a:path h="961983" w="5381725">
                <a:moveTo>
                  <a:pt x="5381725" y="0"/>
                </a:moveTo>
                <a:lnTo>
                  <a:pt x="0" y="0"/>
                </a:lnTo>
                <a:lnTo>
                  <a:pt x="0" y="961984"/>
                </a:lnTo>
                <a:lnTo>
                  <a:pt x="5381725" y="961984"/>
                </a:lnTo>
                <a:lnTo>
                  <a:pt x="5381725"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0" id="20"/>
          <p:cNvSpPr/>
          <p:nvPr/>
        </p:nvSpPr>
        <p:spPr>
          <a:xfrm flipH="false" flipV="false" rot="0">
            <a:off x="1028700" y="8272705"/>
            <a:ext cx="985595" cy="985595"/>
          </a:xfrm>
          <a:custGeom>
            <a:avLst/>
            <a:gdLst/>
            <a:ahLst/>
            <a:cxnLst/>
            <a:rect r="r" b="b" t="t" l="l"/>
            <a:pathLst>
              <a:path h="985595" w="985595">
                <a:moveTo>
                  <a:pt x="0" y="0"/>
                </a:moveTo>
                <a:lnTo>
                  <a:pt x="985595" y="0"/>
                </a:lnTo>
                <a:lnTo>
                  <a:pt x="985595" y="985595"/>
                </a:lnTo>
                <a:lnTo>
                  <a:pt x="0" y="985595"/>
                </a:lnTo>
                <a:lnTo>
                  <a:pt x="0" y="0"/>
                </a:lnTo>
                <a:close/>
              </a:path>
            </a:pathLst>
          </a:custGeom>
          <a:blipFill>
            <a:blip r:embed="rId20"/>
            <a:stretch>
              <a:fillRect l="0" t="0" r="0" b="0"/>
            </a:stretch>
          </a:blipFill>
        </p:spPr>
      </p:sp>
      <p:sp>
        <p:nvSpPr>
          <p:cNvPr name="TextBox 21" id="21"/>
          <p:cNvSpPr txBox="true"/>
          <p:nvPr/>
        </p:nvSpPr>
        <p:spPr>
          <a:xfrm rot="0">
            <a:off x="1693151" y="8563789"/>
            <a:ext cx="4622024" cy="4038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Futura Bold"/>
                <a:ea typeface="Futura Bold"/>
                <a:cs typeface="Futura Bold"/>
                <a:sym typeface="Futura Bold"/>
              </a:rPr>
              <a:t>UNIVERSITAS AHMAD DAHLAN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70222"/>
        </a:solidFill>
      </p:bgPr>
    </p:bg>
    <p:spTree>
      <p:nvGrpSpPr>
        <p:cNvPr id="1" name=""/>
        <p:cNvGrpSpPr/>
        <p:nvPr/>
      </p:nvGrpSpPr>
      <p:grpSpPr>
        <a:xfrm>
          <a:off x="0" y="0"/>
          <a:ext cx="0" cy="0"/>
          <a:chOff x="0" y="0"/>
          <a:chExt cx="0" cy="0"/>
        </a:xfrm>
      </p:grpSpPr>
      <p:sp>
        <p:nvSpPr>
          <p:cNvPr name="Freeform 2" id="2"/>
          <p:cNvSpPr/>
          <p:nvPr/>
        </p:nvSpPr>
        <p:spPr>
          <a:xfrm flipH="false" flipV="false" rot="0">
            <a:off x="14422221" y="-3231218"/>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980917" y="-2515238"/>
            <a:ext cx="17050696" cy="15438630"/>
          </a:xfrm>
          <a:custGeom>
            <a:avLst/>
            <a:gdLst/>
            <a:ahLst/>
            <a:cxnLst/>
            <a:rect r="r" b="b" t="t" l="l"/>
            <a:pathLst>
              <a:path h="15438630" w="17050696">
                <a:moveTo>
                  <a:pt x="17050696" y="0"/>
                </a:moveTo>
                <a:lnTo>
                  <a:pt x="0" y="0"/>
                </a:lnTo>
                <a:lnTo>
                  <a:pt x="0" y="15438630"/>
                </a:lnTo>
                <a:lnTo>
                  <a:pt x="17050696" y="15438630"/>
                </a:lnTo>
                <a:lnTo>
                  <a:pt x="17050696"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97877" y="-1318936"/>
            <a:ext cx="6462436" cy="6462436"/>
          </a:xfrm>
          <a:custGeom>
            <a:avLst/>
            <a:gdLst/>
            <a:ahLst/>
            <a:cxnLst/>
            <a:rect r="r" b="b" t="t" l="l"/>
            <a:pathLst>
              <a:path h="6462436" w="6462436">
                <a:moveTo>
                  <a:pt x="0" y="0"/>
                </a:moveTo>
                <a:lnTo>
                  <a:pt x="6462436" y="0"/>
                </a:lnTo>
                <a:lnTo>
                  <a:pt x="6462436" y="6462436"/>
                </a:lnTo>
                <a:lnTo>
                  <a:pt x="0" y="64624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0872383" y="-2582550"/>
            <a:ext cx="12356230" cy="7290176"/>
          </a:xfrm>
          <a:custGeom>
            <a:avLst/>
            <a:gdLst/>
            <a:ahLst/>
            <a:cxnLst/>
            <a:rect r="r" b="b" t="t" l="l"/>
            <a:pathLst>
              <a:path h="7290176" w="12356230">
                <a:moveTo>
                  <a:pt x="12356230" y="0"/>
                </a:moveTo>
                <a:lnTo>
                  <a:pt x="0" y="0"/>
                </a:lnTo>
                <a:lnTo>
                  <a:pt x="0" y="7290176"/>
                </a:lnTo>
                <a:lnTo>
                  <a:pt x="12356230" y="7290176"/>
                </a:lnTo>
                <a:lnTo>
                  <a:pt x="1235623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028700" y="8643218"/>
            <a:ext cx="4417410" cy="588672"/>
            <a:chOff x="0" y="0"/>
            <a:chExt cx="1163433" cy="155041"/>
          </a:xfrm>
        </p:grpSpPr>
        <p:sp>
          <p:nvSpPr>
            <p:cNvPr name="Freeform 7" id="7"/>
            <p:cNvSpPr/>
            <p:nvPr/>
          </p:nvSpPr>
          <p:spPr>
            <a:xfrm flipH="false" flipV="false" rot="0">
              <a:off x="0" y="0"/>
              <a:ext cx="1163433" cy="155041"/>
            </a:xfrm>
            <a:custGeom>
              <a:avLst/>
              <a:gdLst/>
              <a:ahLst/>
              <a:cxnLst/>
              <a:rect r="r" b="b" t="t" l="l"/>
              <a:pathLst>
                <a:path h="155041" w="1163433">
                  <a:moveTo>
                    <a:pt x="581717" y="0"/>
                  </a:moveTo>
                  <a:cubicBezTo>
                    <a:pt x="260443" y="0"/>
                    <a:pt x="0" y="34707"/>
                    <a:pt x="0" y="77521"/>
                  </a:cubicBezTo>
                  <a:cubicBezTo>
                    <a:pt x="0" y="120334"/>
                    <a:pt x="260443" y="155041"/>
                    <a:pt x="581717" y="155041"/>
                  </a:cubicBezTo>
                  <a:cubicBezTo>
                    <a:pt x="902990" y="155041"/>
                    <a:pt x="1163433" y="120334"/>
                    <a:pt x="1163433" y="77521"/>
                  </a:cubicBezTo>
                  <a:cubicBezTo>
                    <a:pt x="1163433" y="34707"/>
                    <a:pt x="902990" y="0"/>
                    <a:pt x="581717" y="0"/>
                  </a:cubicBezTo>
                  <a:close/>
                </a:path>
              </a:pathLst>
            </a:custGeom>
            <a:solidFill>
              <a:srgbClr val="270222"/>
            </a:solidFill>
          </p:spPr>
        </p:sp>
        <p:sp>
          <p:nvSpPr>
            <p:cNvPr name="TextBox 8" id="8"/>
            <p:cNvSpPr txBox="true"/>
            <p:nvPr/>
          </p:nvSpPr>
          <p:spPr>
            <a:xfrm>
              <a:off x="109072" y="43110"/>
              <a:ext cx="945289" cy="97396"/>
            </a:xfrm>
            <a:prstGeom prst="rect">
              <a:avLst/>
            </a:prstGeom>
          </p:spPr>
          <p:txBody>
            <a:bodyPr anchor="ctr" rtlCol="false" tIns="50800" lIns="50800" bIns="50800" rIns="50800"/>
            <a:lstStyle/>
            <a:p>
              <a:pPr algn="ctr">
                <a:lnSpc>
                  <a:spcPts val="1743"/>
                </a:lnSpc>
              </a:pPr>
            </a:p>
          </p:txBody>
        </p:sp>
      </p:grpSp>
      <p:sp>
        <p:nvSpPr>
          <p:cNvPr name="Freeform 9" id="9"/>
          <p:cNvSpPr/>
          <p:nvPr/>
        </p:nvSpPr>
        <p:spPr>
          <a:xfrm flipH="true" flipV="false" rot="0">
            <a:off x="-7930627" y="3754170"/>
            <a:ext cx="12356230" cy="7290176"/>
          </a:xfrm>
          <a:custGeom>
            <a:avLst/>
            <a:gdLst/>
            <a:ahLst/>
            <a:cxnLst/>
            <a:rect r="r" b="b" t="t" l="l"/>
            <a:pathLst>
              <a:path h="7290176" w="12356230">
                <a:moveTo>
                  <a:pt x="12356229" y="0"/>
                </a:moveTo>
                <a:lnTo>
                  <a:pt x="0" y="0"/>
                </a:lnTo>
                <a:lnTo>
                  <a:pt x="0" y="7290176"/>
                </a:lnTo>
                <a:lnTo>
                  <a:pt x="12356229" y="7290176"/>
                </a:lnTo>
                <a:lnTo>
                  <a:pt x="1235622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0486119" y="1028700"/>
            <a:ext cx="772529" cy="531114"/>
          </a:xfrm>
          <a:custGeom>
            <a:avLst/>
            <a:gdLst/>
            <a:ahLst/>
            <a:cxnLst/>
            <a:rect r="r" b="b" t="t" l="l"/>
            <a:pathLst>
              <a:path h="531114" w="772529">
                <a:moveTo>
                  <a:pt x="0" y="0"/>
                </a:moveTo>
                <a:lnTo>
                  <a:pt x="772529" y="0"/>
                </a:lnTo>
                <a:lnTo>
                  <a:pt x="772529" y="531114"/>
                </a:lnTo>
                <a:lnTo>
                  <a:pt x="0" y="5311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0">
            <a:off x="5452438" y="5143500"/>
            <a:ext cx="3879809" cy="3901087"/>
          </a:xfrm>
          <a:custGeom>
            <a:avLst/>
            <a:gdLst/>
            <a:ahLst/>
            <a:cxnLst/>
            <a:rect r="r" b="b" t="t" l="l"/>
            <a:pathLst>
              <a:path h="3901087" w="3879809">
                <a:moveTo>
                  <a:pt x="3879809" y="0"/>
                </a:moveTo>
                <a:lnTo>
                  <a:pt x="0" y="0"/>
                </a:lnTo>
                <a:lnTo>
                  <a:pt x="0" y="3901087"/>
                </a:lnTo>
                <a:lnTo>
                  <a:pt x="3879809" y="3901087"/>
                </a:lnTo>
                <a:lnTo>
                  <a:pt x="3879809"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true" flipV="false" rot="0">
            <a:off x="1299172" y="946781"/>
            <a:ext cx="4669949" cy="8151184"/>
          </a:xfrm>
          <a:custGeom>
            <a:avLst/>
            <a:gdLst/>
            <a:ahLst/>
            <a:cxnLst/>
            <a:rect r="r" b="b" t="t" l="l"/>
            <a:pathLst>
              <a:path h="8151184" w="4669949">
                <a:moveTo>
                  <a:pt x="4669949" y="0"/>
                </a:moveTo>
                <a:lnTo>
                  <a:pt x="0" y="0"/>
                </a:lnTo>
                <a:lnTo>
                  <a:pt x="0" y="8151184"/>
                </a:lnTo>
                <a:lnTo>
                  <a:pt x="4669949" y="8151184"/>
                </a:lnTo>
                <a:lnTo>
                  <a:pt x="4669949" y="0"/>
                </a:lnTo>
                <a:close/>
              </a:path>
            </a:pathLst>
          </a:custGeom>
          <a:blipFill>
            <a:blip r:embed="rId16"/>
            <a:stretch>
              <a:fillRect l="0" t="0" r="0" b="0"/>
            </a:stretch>
          </a:blipFill>
        </p:spPr>
      </p:sp>
      <p:sp>
        <p:nvSpPr>
          <p:cNvPr name="Freeform 13" id="13"/>
          <p:cNvSpPr/>
          <p:nvPr/>
        </p:nvSpPr>
        <p:spPr>
          <a:xfrm flipH="false" flipV="false" rot="0">
            <a:off x="10031419" y="6944558"/>
            <a:ext cx="1698660" cy="1698660"/>
          </a:xfrm>
          <a:custGeom>
            <a:avLst/>
            <a:gdLst/>
            <a:ahLst/>
            <a:cxnLst/>
            <a:rect r="r" b="b" t="t" l="l"/>
            <a:pathLst>
              <a:path h="1698660" w="1698660">
                <a:moveTo>
                  <a:pt x="0" y="0"/>
                </a:moveTo>
                <a:lnTo>
                  <a:pt x="1698660" y="0"/>
                </a:lnTo>
                <a:lnTo>
                  <a:pt x="1698660" y="1698660"/>
                </a:lnTo>
                <a:lnTo>
                  <a:pt x="0" y="169866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3039986" y="-3231218"/>
            <a:ext cx="6292261" cy="6056301"/>
          </a:xfrm>
          <a:custGeom>
            <a:avLst/>
            <a:gdLst/>
            <a:ahLst/>
            <a:cxnLst/>
            <a:rect r="r" b="b" t="t" l="l"/>
            <a:pathLst>
              <a:path h="6056301" w="6292261">
                <a:moveTo>
                  <a:pt x="0" y="0"/>
                </a:moveTo>
                <a:lnTo>
                  <a:pt x="6292261" y="0"/>
                </a:lnTo>
                <a:lnTo>
                  <a:pt x="6292261" y="6056301"/>
                </a:lnTo>
                <a:lnTo>
                  <a:pt x="0" y="6056301"/>
                </a:lnTo>
                <a:lnTo>
                  <a:pt x="0" y="0"/>
                </a:lnTo>
                <a:close/>
              </a:path>
            </a:pathLst>
          </a:custGeom>
          <a:blipFill>
            <a:blip r:embed="rId19"/>
            <a:stretch>
              <a:fillRect l="0" t="0" r="0" b="0"/>
            </a:stretch>
          </a:blipFill>
        </p:spPr>
      </p:sp>
      <p:sp>
        <p:nvSpPr>
          <p:cNvPr name="Freeform 15" id="15"/>
          <p:cNvSpPr/>
          <p:nvPr/>
        </p:nvSpPr>
        <p:spPr>
          <a:xfrm flipH="false" flipV="false" rot="0">
            <a:off x="6681684" y="2825083"/>
            <a:ext cx="1421318" cy="1421318"/>
          </a:xfrm>
          <a:custGeom>
            <a:avLst/>
            <a:gdLst/>
            <a:ahLst/>
            <a:cxnLst/>
            <a:rect r="r" b="b" t="t" l="l"/>
            <a:pathLst>
              <a:path h="1421318" w="1421318">
                <a:moveTo>
                  <a:pt x="0" y="0"/>
                </a:moveTo>
                <a:lnTo>
                  <a:pt x="1421318" y="0"/>
                </a:lnTo>
                <a:lnTo>
                  <a:pt x="1421318" y="1421317"/>
                </a:lnTo>
                <a:lnTo>
                  <a:pt x="0" y="142131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5305716">
            <a:off x="7169627" y="3255503"/>
            <a:ext cx="673247" cy="560478"/>
          </a:xfrm>
          <a:custGeom>
            <a:avLst/>
            <a:gdLst/>
            <a:ahLst/>
            <a:cxnLst/>
            <a:rect r="r" b="b" t="t" l="l"/>
            <a:pathLst>
              <a:path h="560478" w="673247">
                <a:moveTo>
                  <a:pt x="0" y="0"/>
                </a:moveTo>
                <a:lnTo>
                  <a:pt x="673247" y="0"/>
                </a:lnTo>
                <a:lnTo>
                  <a:pt x="673247" y="560477"/>
                </a:lnTo>
                <a:lnTo>
                  <a:pt x="0" y="56047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10031419" y="6933665"/>
            <a:ext cx="1720446" cy="1720446"/>
          </a:xfrm>
          <a:custGeom>
            <a:avLst/>
            <a:gdLst/>
            <a:ahLst/>
            <a:cxnLst/>
            <a:rect r="r" b="b" t="t" l="l"/>
            <a:pathLst>
              <a:path h="1720446" w="1720446">
                <a:moveTo>
                  <a:pt x="0" y="0"/>
                </a:moveTo>
                <a:lnTo>
                  <a:pt x="1720446" y="0"/>
                </a:lnTo>
                <a:lnTo>
                  <a:pt x="1720446" y="1720446"/>
                </a:lnTo>
                <a:lnTo>
                  <a:pt x="0" y="172044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8" id="18"/>
          <p:cNvSpPr txBox="true"/>
          <p:nvPr/>
        </p:nvSpPr>
        <p:spPr>
          <a:xfrm rot="0">
            <a:off x="10486119" y="2150059"/>
            <a:ext cx="7167320" cy="1656431"/>
          </a:xfrm>
          <a:prstGeom prst="rect">
            <a:avLst/>
          </a:prstGeom>
        </p:spPr>
        <p:txBody>
          <a:bodyPr anchor="t" rtlCol="false" tIns="0" lIns="0" bIns="0" rIns="0">
            <a:spAutoFit/>
          </a:bodyPr>
          <a:lstStyle/>
          <a:p>
            <a:pPr algn="l">
              <a:lnSpc>
                <a:spcPts val="10572"/>
              </a:lnSpc>
            </a:pPr>
            <a:r>
              <a:rPr lang="en-US" sz="11492" b="true">
                <a:solidFill>
                  <a:srgbClr val="FFFFFF"/>
                </a:solidFill>
                <a:latin typeface="Futura Bold"/>
                <a:ea typeface="Futura Bold"/>
                <a:cs typeface="Futura Bold"/>
                <a:sym typeface="Futura Bold"/>
              </a:rPr>
              <a:t>Thank You</a:t>
            </a:r>
          </a:p>
        </p:txBody>
      </p:sp>
      <p:sp>
        <p:nvSpPr>
          <p:cNvPr name="TextBox 19" id="19"/>
          <p:cNvSpPr txBox="true"/>
          <p:nvPr/>
        </p:nvSpPr>
        <p:spPr>
          <a:xfrm rot="0">
            <a:off x="10486119" y="5912679"/>
            <a:ext cx="5175125" cy="578358"/>
          </a:xfrm>
          <a:prstGeom prst="rect">
            <a:avLst/>
          </a:prstGeom>
        </p:spPr>
        <p:txBody>
          <a:bodyPr anchor="t" rtlCol="false" tIns="0" lIns="0" bIns="0" rIns="0">
            <a:spAutoFit/>
          </a:bodyPr>
          <a:lstStyle/>
          <a:p>
            <a:pPr algn="l">
              <a:lnSpc>
                <a:spcPts val="3485"/>
              </a:lnSpc>
            </a:pPr>
            <a:r>
              <a:rPr lang="en-US" sz="4199" b="true">
                <a:solidFill>
                  <a:srgbClr val="FFFFFF"/>
                </a:solidFill>
                <a:latin typeface="Heading Now 91-98 Bold"/>
                <a:ea typeface="Heading Now 91-98 Bold"/>
                <a:cs typeface="Heading Now 91-98 Bold"/>
                <a:sym typeface="Heading Now 91-98 Bold"/>
              </a:rPr>
              <a:t>link github</a:t>
            </a:r>
          </a:p>
        </p:txBody>
      </p:sp>
      <p:sp>
        <p:nvSpPr>
          <p:cNvPr name="TextBox 20" id="20"/>
          <p:cNvSpPr txBox="true"/>
          <p:nvPr/>
        </p:nvSpPr>
        <p:spPr>
          <a:xfrm rot="0">
            <a:off x="11537352" y="1163955"/>
            <a:ext cx="4123891" cy="727329"/>
          </a:xfrm>
          <a:prstGeom prst="rect">
            <a:avLst/>
          </a:prstGeom>
        </p:spPr>
        <p:txBody>
          <a:bodyPr anchor="t" rtlCol="false" tIns="0" lIns="0" bIns="0" rIns="0">
            <a:spAutoFit/>
          </a:bodyPr>
          <a:lstStyle/>
          <a:p>
            <a:pPr algn="l">
              <a:lnSpc>
                <a:spcPts val="1743"/>
              </a:lnSpc>
            </a:pPr>
            <a:r>
              <a:rPr lang="en-US" sz="2100">
                <a:solidFill>
                  <a:srgbClr val="FFFFFF"/>
                </a:solidFill>
                <a:latin typeface="Futura"/>
                <a:ea typeface="Futura"/>
                <a:cs typeface="Futura"/>
                <a:sym typeface="Futura"/>
              </a:rPr>
              <a:t>Fakultas Teknologi Industri</a:t>
            </a:r>
          </a:p>
          <a:p>
            <a:pPr algn="l">
              <a:lnSpc>
                <a:spcPts val="1743"/>
              </a:lnSpc>
            </a:pPr>
            <a:r>
              <a:rPr lang="en-US" sz="2100">
                <a:solidFill>
                  <a:srgbClr val="FFFFFF"/>
                </a:solidFill>
                <a:latin typeface="Futura"/>
                <a:ea typeface="Futura"/>
                <a:cs typeface="Futura"/>
                <a:sym typeface="Futura"/>
              </a:rPr>
              <a:t>Prodi Tnformatika</a:t>
            </a:r>
          </a:p>
          <a:p>
            <a:pPr algn="l">
              <a:lnSpc>
                <a:spcPts val="1743"/>
              </a:lnSpc>
            </a:pPr>
          </a:p>
        </p:txBody>
      </p:sp>
      <p:sp>
        <p:nvSpPr>
          <p:cNvPr name="TextBox 21" id="21"/>
          <p:cNvSpPr txBox="true"/>
          <p:nvPr/>
        </p:nvSpPr>
        <p:spPr>
          <a:xfrm rot="0">
            <a:off x="10486119" y="3828809"/>
            <a:ext cx="6773181" cy="1738503"/>
          </a:xfrm>
          <a:prstGeom prst="rect">
            <a:avLst/>
          </a:prstGeom>
        </p:spPr>
        <p:txBody>
          <a:bodyPr anchor="t" rtlCol="false" tIns="0" lIns="0" bIns="0" rIns="0">
            <a:spAutoFit/>
          </a:bodyPr>
          <a:lstStyle/>
          <a:p>
            <a:pPr algn="l">
              <a:lnSpc>
                <a:spcPts val="4326"/>
              </a:lnSpc>
            </a:pPr>
            <a:r>
              <a:rPr lang="en-US" sz="4200">
                <a:solidFill>
                  <a:srgbClr val="E727FF"/>
                </a:solidFill>
                <a:latin typeface="Futura"/>
                <a:ea typeface="Futura"/>
                <a:cs typeface="Futura"/>
                <a:sym typeface="Futura"/>
              </a:rPr>
              <a:t>Naurah Mufidah</a:t>
            </a:r>
          </a:p>
          <a:p>
            <a:pPr algn="l">
              <a:lnSpc>
                <a:spcPts val="4326"/>
              </a:lnSpc>
            </a:pPr>
            <a:r>
              <a:rPr lang="en-US" sz="4200">
                <a:solidFill>
                  <a:srgbClr val="E727FF"/>
                </a:solidFill>
                <a:latin typeface="Futura"/>
                <a:ea typeface="Futura"/>
                <a:cs typeface="Futura"/>
                <a:sym typeface="Futura"/>
              </a:rPr>
              <a:t>2400018111</a:t>
            </a:r>
          </a:p>
          <a:p>
            <a:pPr algn="l">
              <a:lnSpc>
                <a:spcPts val="4326"/>
              </a:lnSpc>
            </a:pPr>
            <a:r>
              <a:rPr lang="en-US" sz="4200">
                <a:solidFill>
                  <a:srgbClr val="E727FF"/>
                </a:solidFill>
                <a:latin typeface="Futura"/>
                <a:ea typeface="Futura"/>
                <a:cs typeface="Futura"/>
                <a:sym typeface="Futura"/>
              </a:rPr>
              <a:t>Kelas C</a:t>
            </a:r>
          </a:p>
        </p:txBody>
      </p:sp>
      <p:sp>
        <p:nvSpPr>
          <p:cNvPr name="TextBox 22" id="22"/>
          <p:cNvSpPr txBox="true"/>
          <p:nvPr/>
        </p:nvSpPr>
        <p:spPr>
          <a:xfrm rot="0">
            <a:off x="11841276" y="7091112"/>
            <a:ext cx="4457007" cy="1505169"/>
          </a:xfrm>
          <a:prstGeom prst="rect">
            <a:avLst/>
          </a:prstGeom>
        </p:spPr>
        <p:txBody>
          <a:bodyPr anchor="t" rtlCol="false" tIns="0" lIns="0" bIns="0" rIns="0">
            <a:spAutoFit/>
          </a:bodyPr>
          <a:lstStyle/>
          <a:p>
            <a:pPr algn="l">
              <a:lnSpc>
                <a:spcPts val="3852"/>
              </a:lnSpc>
              <a:spcBef>
                <a:spcPct val="0"/>
              </a:spcBef>
            </a:pPr>
            <a:r>
              <a:rPr lang="en-US" sz="2751" u="sng">
                <a:solidFill>
                  <a:srgbClr val="FFFFFF"/>
                </a:solidFill>
                <a:latin typeface="Futura"/>
                <a:ea typeface="Futura"/>
                <a:cs typeface="Futura"/>
                <a:sym typeface="Futura"/>
                <a:hlinkClick r:id="rId26" tooltip="https://github.com/NaurahMufidahSantoso/Program-Aplikasi-Pixer-Mover"/>
              </a:rPr>
              <a:t>https://github.com/NaurahMufidahSantoso/Program-Aplikasi-Pixer-Mover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DAGbxwgJuSU</dc:identifier>
  <dcterms:modified xsi:type="dcterms:W3CDTF">2011-08-01T06:04:30Z</dcterms:modified>
  <cp:revision>1</cp:revision>
  <dc:title>Purple and White Modern Illustrated Artificial Intelligence Project Presentation</dc:title>
</cp:coreProperties>
</file>